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3" r:id="rId5"/>
    <p:sldId id="287" r:id="rId6"/>
    <p:sldId id="320" r:id="rId7"/>
    <p:sldId id="326" r:id="rId8"/>
    <p:sldId id="327" r:id="rId9"/>
    <p:sldId id="328" r:id="rId10"/>
    <p:sldId id="292" r:id="rId11"/>
    <p:sldId id="322" r:id="rId12"/>
    <p:sldId id="298" r:id="rId13"/>
    <p:sldId id="299" r:id="rId14"/>
    <p:sldId id="323" r:id="rId15"/>
  </p:sldIdLst>
  <p:sldSz cx="10691813" cy="7559675"/>
  <p:notesSz cx="6811963" cy="9942513"/>
  <p:defaultTextStyle>
    <a:defPPr>
      <a:defRPr lang="nl-NL"/>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62"/>
    <a:srgbClr val="183F8A"/>
    <a:srgbClr val="02594B"/>
    <a:srgbClr val="F8A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4712" autoAdjust="0"/>
  </p:normalViewPr>
  <p:slideViewPr>
    <p:cSldViewPr>
      <p:cViewPr varScale="1">
        <p:scale>
          <a:sx n="96" d="100"/>
          <a:sy n="96" d="100"/>
        </p:scale>
        <p:origin x="1548" y="90"/>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iek Deunhouwer" userId="a95fb15c-3842-4f85-b4c1-84f25e4fb5f5" providerId="ADAL" clId="{394F88B6-3617-4244-B0B3-22BBB8C02073}"/>
    <pc:docChg chg="custSel modSld">
      <pc:chgData name="Annemiek Deunhouwer" userId="a95fb15c-3842-4f85-b4c1-84f25e4fb5f5" providerId="ADAL" clId="{394F88B6-3617-4244-B0B3-22BBB8C02073}" dt="2025-04-18T15:43:46.133" v="298" actId="20577"/>
      <pc:docMkLst>
        <pc:docMk/>
      </pc:docMkLst>
      <pc:sldChg chg="modSp mod">
        <pc:chgData name="Annemiek Deunhouwer" userId="a95fb15c-3842-4f85-b4c1-84f25e4fb5f5" providerId="ADAL" clId="{394F88B6-3617-4244-B0B3-22BBB8C02073}" dt="2025-04-18T15:36:47.714" v="1" actId="20577"/>
        <pc:sldMkLst>
          <pc:docMk/>
          <pc:sldMk cId="805044458" sldId="322"/>
        </pc:sldMkLst>
        <pc:spChg chg="mod">
          <ac:chgData name="Annemiek Deunhouwer" userId="a95fb15c-3842-4f85-b4c1-84f25e4fb5f5" providerId="ADAL" clId="{394F88B6-3617-4244-B0B3-22BBB8C02073}" dt="2025-04-18T15:36:47.714" v="1" actId="20577"/>
          <ac:spMkLst>
            <pc:docMk/>
            <pc:sldMk cId="805044458" sldId="322"/>
            <ac:spMk id="5" creationId="{561C3675-561A-1511-4432-C3DD5E8FA7EF}"/>
          </ac:spMkLst>
        </pc:spChg>
      </pc:sldChg>
      <pc:sldChg chg="modSp mod">
        <pc:chgData name="Annemiek Deunhouwer" userId="a95fb15c-3842-4f85-b4c1-84f25e4fb5f5" providerId="ADAL" clId="{394F88B6-3617-4244-B0B3-22BBB8C02073}" dt="2025-04-18T15:43:46.133" v="298" actId="20577"/>
        <pc:sldMkLst>
          <pc:docMk/>
          <pc:sldMk cId="12647915" sldId="328"/>
        </pc:sldMkLst>
        <pc:spChg chg="mod">
          <ac:chgData name="Annemiek Deunhouwer" userId="a95fb15c-3842-4f85-b4c1-84f25e4fb5f5" providerId="ADAL" clId="{394F88B6-3617-4244-B0B3-22BBB8C02073}" dt="2025-04-18T15:43:46.133" v="298" actId="20577"/>
          <ac:spMkLst>
            <pc:docMk/>
            <pc:sldMk cId="12647915" sldId="328"/>
            <ac:spMk id="8" creationId="{DAD8766E-2A72-AFB1-81BD-CE0D83524C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3302487E-D47F-414F-95E0-6ED8D721ECA4}" type="datetimeFigureOut">
              <a:rPr lang="nl-NL" smtClean="0"/>
              <a:t>18-4-2025</a:t>
            </a:fld>
            <a:endParaRPr lang="nl-NL"/>
          </a:p>
        </p:txBody>
      </p:sp>
      <p:sp>
        <p:nvSpPr>
          <p:cNvPr id="4" name="Tijdelijke aanduiding voor dia-afbeelding 3"/>
          <p:cNvSpPr>
            <a:spLocks noGrp="1" noRot="1" noChangeAspect="1"/>
          </p:cNvSpPr>
          <p:nvPr>
            <p:ph type="sldImg" idx="2"/>
          </p:nvPr>
        </p:nvSpPr>
        <p:spPr>
          <a:xfrm>
            <a:off x="771525" y="746125"/>
            <a:ext cx="5268913"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D13743D0-EDD2-4F8A-BDDE-D02693AEF247}" type="slidenum">
              <a:rPr lang="nl-NL" smtClean="0"/>
              <a:t>‹nr.›</a:t>
            </a:fld>
            <a:endParaRPr lang="nl-NL"/>
          </a:p>
        </p:txBody>
      </p:sp>
    </p:spTree>
    <p:extLst>
      <p:ext uri="{BB962C8B-B14F-4D97-AF65-F5344CB8AC3E}">
        <p14:creationId xmlns:p14="http://schemas.microsoft.com/office/powerpoint/2010/main" val="2900422853"/>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1525" y="746125"/>
            <a:ext cx="5268913" cy="372745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13743D0-EDD2-4F8A-BDDE-D02693AEF247}" type="slidenum">
              <a:rPr lang="nl-NL" smtClean="0"/>
              <a:t>1</a:t>
            </a:fld>
            <a:endParaRPr lang="nl-NL"/>
          </a:p>
        </p:txBody>
      </p:sp>
    </p:spTree>
    <p:extLst>
      <p:ext uri="{BB962C8B-B14F-4D97-AF65-F5344CB8AC3E}">
        <p14:creationId xmlns:p14="http://schemas.microsoft.com/office/powerpoint/2010/main" val="143024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03772" y="4283816"/>
            <a:ext cx="7484269" cy="193191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Tijdelijke aanduiding voor voettekst 4"/>
          <p:cNvSpPr>
            <a:spLocks noGrp="1"/>
          </p:cNvSpPr>
          <p:nvPr>
            <p:ph type="ftr" sz="quarter" idx="11"/>
          </p:nvPr>
        </p:nvSpPr>
        <p:spPr>
          <a:xfrm>
            <a:off x="3653036" y="7006699"/>
            <a:ext cx="3385741" cy="402483"/>
          </a:xfrm>
          <a:prstGeom prst="rect">
            <a:avLst/>
          </a:prstGeom>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a:xfrm>
            <a:off x="665386" y="7006699"/>
            <a:ext cx="2494756" cy="402483"/>
          </a:xfrm>
          <a:prstGeom prst="rect">
            <a:avLst/>
          </a:prstGeom>
        </p:spPr>
        <p:txBody>
          <a:bodyPr/>
          <a:lstStyle>
            <a:lvl1pPr>
              <a:defRPr>
                <a:solidFill>
                  <a:schemeClr val="bg1"/>
                </a:solidFill>
              </a:defRPr>
            </a:lvl1pPr>
          </a:lstStyle>
          <a:p>
            <a:fld id="{57F1789D-17C2-4515-8862-51A96AB10F7F}" type="slidenum">
              <a:rPr lang="nl-NL" smtClean="0"/>
              <a:pPr/>
              <a:t>‹nr.›</a:t>
            </a:fld>
            <a:endParaRPr lang="nl-NL" dirty="0"/>
          </a:p>
        </p:txBody>
      </p:sp>
      <p:sp>
        <p:nvSpPr>
          <p:cNvPr id="9" name="Titel 8">
            <a:extLst>
              <a:ext uri="{FF2B5EF4-FFF2-40B4-BE49-F238E27FC236}">
                <a16:creationId xmlns:a16="http://schemas.microsoft.com/office/drawing/2014/main" id="{8E40950E-449F-D4F4-B9FC-EE82C81FC0F3}"/>
              </a:ext>
            </a:extLst>
          </p:cNvPr>
          <p:cNvSpPr>
            <a:spLocks noGrp="1"/>
          </p:cNvSpPr>
          <p:nvPr>
            <p:ph type="title"/>
          </p:nvPr>
        </p:nvSpPr>
        <p:spPr/>
        <p:txBody>
          <a:bodyPr/>
          <a:lstStyle>
            <a:lvl1pPr>
              <a:defRPr>
                <a:solidFill>
                  <a:schemeClr val="tx1"/>
                </a:solidFill>
              </a:defRPr>
            </a:lvl1pPr>
          </a:lstStyle>
          <a:p>
            <a:r>
              <a:rPr lang="nl-NL" dirty="0"/>
              <a:t>Klik om stijl te bewerken</a:t>
            </a:r>
          </a:p>
        </p:txBody>
      </p:sp>
    </p:spTree>
    <p:extLst>
      <p:ext uri="{BB962C8B-B14F-4D97-AF65-F5344CB8AC3E}">
        <p14:creationId xmlns:p14="http://schemas.microsoft.com/office/powerpoint/2010/main" val="120432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7394" y="539478"/>
            <a:ext cx="6480721" cy="936104"/>
          </a:xfrm>
          <a:prstGeom prst="rect">
            <a:avLst/>
          </a:prstGeom>
        </p:spPr>
        <p:txBody>
          <a:bodyPr>
            <a:normAutofit/>
          </a:bodyPr>
          <a:lstStyle>
            <a:lvl1pPr>
              <a:defRPr sz="4000" b="1" i="0" u="none" baseline="0">
                <a:solidFill>
                  <a:schemeClr val="accent3"/>
                </a:solidFill>
              </a:defRPr>
            </a:lvl1pPr>
          </a:lstStyle>
          <a:p>
            <a:endParaRPr lang="nl-NL" dirty="0"/>
          </a:p>
        </p:txBody>
      </p:sp>
      <p:sp>
        <p:nvSpPr>
          <p:cNvPr id="3" name="Tijdelijke aanduiding voor inhoud 2"/>
          <p:cNvSpPr>
            <a:spLocks noGrp="1"/>
          </p:cNvSpPr>
          <p:nvPr>
            <p:ph idx="1"/>
          </p:nvPr>
        </p:nvSpPr>
        <p:spPr>
          <a:xfrm>
            <a:off x="665385" y="2267669"/>
            <a:ext cx="9491837" cy="4485292"/>
          </a:xfrm>
        </p:spPr>
        <p:txBody>
          <a:bodyPr>
            <a:normAutofit/>
          </a:bodyPr>
          <a:lstStyle>
            <a:lvl1pPr marL="0" indent="0">
              <a:buFontTx/>
              <a:buNone/>
              <a:defRPr sz="1400" b="0" i="0">
                <a:latin typeface="Calibri" panose="020F0502020204030204" pitchFamily="34" charset="0"/>
                <a:cs typeface="Calibri" panose="020F0502020204030204" pitchFamily="34" charset="0"/>
              </a:defRPr>
            </a:lvl1pPr>
          </a:lstStyle>
          <a:p>
            <a:pPr>
              <a:lnSpc>
                <a:spcPct val="107000"/>
              </a:lnSpc>
              <a:spcAft>
                <a:spcPts val="800"/>
              </a:spcAft>
            </a:pPr>
            <a:endParaRPr lang="nl-NL" dirty="0"/>
          </a:p>
        </p:txBody>
      </p:sp>
      <p:sp>
        <p:nvSpPr>
          <p:cNvPr id="6" name="Tijdelijke aanduiding voor dianummer 5"/>
          <p:cNvSpPr>
            <a:spLocks noGrp="1"/>
          </p:cNvSpPr>
          <p:nvPr>
            <p:ph type="sldNum" sz="quarter" idx="12"/>
          </p:nvPr>
        </p:nvSpPr>
        <p:spPr>
          <a:xfrm>
            <a:off x="665384" y="7020197"/>
            <a:ext cx="9491837" cy="388985"/>
          </a:xfrm>
          <a:prstGeom prst="rect">
            <a:avLst/>
          </a:prstGeom>
        </p:spPr>
        <p:txBody>
          <a:bodyPr/>
          <a:lstStyle>
            <a:lvl1pPr>
              <a:defRPr sz="1200">
                <a:solidFill>
                  <a:schemeClr val="accent1"/>
                </a:solidFill>
                <a:latin typeface="Calibri" panose="020F0502020204030204" pitchFamily="34" charset="0"/>
                <a:cs typeface="Calibri" panose="020F0502020204030204" pitchFamily="34" charset="0"/>
              </a:defRPr>
            </a:lvl1pPr>
          </a:lstStyle>
          <a:p>
            <a:fld id="{57F1789D-17C2-4515-8862-51A96AB10F7F}" type="slidenum">
              <a:rPr lang="nl-NL" smtClean="0"/>
              <a:pPr/>
              <a:t>‹nr.›</a:t>
            </a:fld>
            <a:r>
              <a:rPr lang="nl-NL" dirty="0"/>
              <a:t>.  &lt;invullen eigen bedrijfsnaam&gt; Jaarverslag 2023</a:t>
            </a:r>
          </a:p>
        </p:txBody>
      </p:sp>
    </p:spTree>
    <p:extLst>
      <p:ext uri="{BB962C8B-B14F-4D97-AF65-F5344CB8AC3E}">
        <p14:creationId xmlns:p14="http://schemas.microsoft.com/office/powerpoint/2010/main" val="21610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afbeelding of tabel">
    <p:spTree>
      <p:nvGrpSpPr>
        <p:cNvPr id="1" name=""/>
        <p:cNvGrpSpPr/>
        <p:nvPr/>
      </p:nvGrpSpPr>
      <p:grpSpPr>
        <a:xfrm>
          <a:off x="0" y="0"/>
          <a:ext cx="0" cy="0"/>
          <a:chOff x="0" y="0"/>
          <a:chExt cx="0" cy="0"/>
        </a:xfrm>
      </p:grpSpPr>
      <p:sp>
        <p:nvSpPr>
          <p:cNvPr id="2" name="Titel 1"/>
          <p:cNvSpPr>
            <a:spLocks noGrp="1"/>
          </p:cNvSpPr>
          <p:nvPr>
            <p:ph type="title"/>
          </p:nvPr>
        </p:nvSpPr>
        <p:spPr>
          <a:xfrm>
            <a:off x="737394" y="539478"/>
            <a:ext cx="6480721" cy="936104"/>
          </a:xfrm>
          <a:prstGeom prst="rect">
            <a:avLst/>
          </a:prstGeom>
        </p:spPr>
        <p:txBody>
          <a:bodyPr>
            <a:normAutofit/>
          </a:bodyPr>
          <a:lstStyle>
            <a:lvl1pPr>
              <a:defRPr sz="4000" b="1" i="0" u="none" baseline="0">
                <a:solidFill>
                  <a:schemeClr val="accent3"/>
                </a:solidFill>
              </a:defRPr>
            </a:lvl1pPr>
          </a:lstStyle>
          <a:p>
            <a:endParaRPr lang="nl-NL" dirty="0"/>
          </a:p>
        </p:txBody>
      </p:sp>
      <p:sp>
        <p:nvSpPr>
          <p:cNvPr id="3" name="Tijdelijke aanduiding voor inhoud 2"/>
          <p:cNvSpPr>
            <a:spLocks noGrp="1"/>
          </p:cNvSpPr>
          <p:nvPr>
            <p:ph idx="1"/>
          </p:nvPr>
        </p:nvSpPr>
        <p:spPr>
          <a:xfrm>
            <a:off x="6137994" y="2267669"/>
            <a:ext cx="4019228" cy="4485292"/>
          </a:xfrm>
        </p:spPr>
        <p:txBody>
          <a:bodyPr>
            <a:normAutofit/>
          </a:bodyPr>
          <a:lstStyle>
            <a:lvl1pPr marL="0" indent="0">
              <a:buFontTx/>
              <a:buNone/>
              <a:defRPr sz="1400" b="0" i="0">
                <a:latin typeface="Calibri" panose="020F0502020204030204" pitchFamily="34" charset="0"/>
                <a:cs typeface="Calibri" panose="020F0502020204030204" pitchFamily="34" charset="0"/>
              </a:defRPr>
            </a:lvl1pPr>
          </a:lstStyle>
          <a:p>
            <a:pPr>
              <a:lnSpc>
                <a:spcPct val="107000"/>
              </a:lnSpc>
              <a:spcAft>
                <a:spcPts val="800"/>
              </a:spcAft>
            </a:pPr>
            <a:endParaRPr lang="nl-NL" dirty="0"/>
          </a:p>
        </p:txBody>
      </p:sp>
      <p:sp>
        <p:nvSpPr>
          <p:cNvPr id="6" name="Tijdelijke aanduiding voor dianummer 5"/>
          <p:cNvSpPr>
            <a:spLocks noGrp="1"/>
          </p:cNvSpPr>
          <p:nvPr>
            <p:ph type="sldNum" sz="quarter" idx="12"/>
          </p:nvPr>
        </p:nvSpPr>
        <p:spPr>
          <a:xfrm>
            <a:off x="665384" y="7020197"/>
            <a:ext cx="9491837" cy="388985"/>
          </a:xfrm>
          <a:prstGeom prst="rect">
            <a:avLst/>
          </a:prstGeom>
        </p:spPr>
        <p:txBody>
          <a:bodyPr/>
          <a:lstStyle>
            <a:lvl1pPr>
              <a:defRPr sz="1200">
                <a:solidFill>
                  <a:schemeClr val="accent1"/>
                </a:solidFill>
                <a:latin typeface="Calibri" panose="020F0502020204030204" pitchFamily="34" charset="0"/>
                <a:cs typeface="Calibri" panose="020F0502020204030204" pitchFamily="34" charset="0"/>
              </a:defRPr>
            </a:lvl1pPr>
          </a:lstStyle>
          <a:p>
            <a:fld id="{57F1789D-17C2-4515-8862-51A96AB10F7F}" type="slidenum">
              <a:rPr lang="nl-NL" smtClean="0"/>
              <a:pPr/>
              <a:t>‹nr.›</a:t>
            </a:fld>
            <a:r>
              <a:rPr lang="nl-NL" dirty="0"/>
              <a:t>.  &lt;invullen eigen bedrijfsnaam&gt; Jaarverslag 2023</a:t>
            </a:r>
          </a:p>
        </p:txBody>
      </p:sp>
      <p:sp>
        <p:nvSpPr>
          <p:cNvPr id="4" name="Tijdelijke aanduiding voor tekst 4">
            <a:extLst>
              <a:ext uri="{FF2B5EF4-FFF2-40B4-BE49-F238E27FC236}">
                <a16:creationId xmlns:a16="http://schemas.microsoft.com/office/drawing/2014/main" id="{435E1566-9671-70A8-04F9-64AF6D1317FE}"/>
              </a:ext>
            </a:extLst>
          </p:cNvPr>
          <p:cNvSpPr>
            <a:spLocks noGrp="1"/>
          </p:cNvSpPr>
          <p:nvPr>
            <p:ph type="body" sz="quarter" idx="13"/>
          </p:nvPr>
        </p:nvSpPr>
        <p:spPr>
          <a:xfrm>
            <a:off x="679115" y="2266950"/>
            <a:ext cx="5170847" cy="4465638"/>
          </a:xfrm>
        </p:spPr>
        <p:txBody>
          <a:bodyPr/>
          <a:lstStyle>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9484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a:xfrm>
            <a:off x="737394" y="539478"/>
            <a:ext cx="6480721" cy="936104"/>
          </a:xfrm>
          <a:prstGeom prst="rect">
            <a:avLst/>
          </a:prstGeom>
        </p:spPr>
        <p:txBody>
          <a:bodyPr>
            <a:normAutofit/>
          </a:bodyPr>
          <a:lstStyle>
            <a:lvl1pPr>
              <a:defRPr sz="4000" b="1" i="0" u="none" baseline="0">
                <a:solidFill>
                  <a:schemeClr val="accent3"/>
                </a:solidFill>
              </a:defRPr>
            </a:lvl1pPr>
          </a:lstStyle>
          <a:p>
            <a:endParaRPr lang="nl-NL" dirty="0"/>
          </a:p>
        </p:txBody>
      </p:sp>
      <p:sp>
        <p:nvSpPr>
          <p:cNvPr id="6" name="Tijdelijke aanduiding voor dianummer 5"/>
          <p:cNvSpPr>
            <a:spLocks noGrp="1"/>
          </p:cNvSpPr>
          <p:nvPr>
            <p:ph type="sldNum" sz="quarter" idx="12"/>
          </p:nvPr>
        </p:nvSpPr>
        <p:spPr>
          <a:xfrm>
            <a:off x="665384" y="7020197"/>
            <a:ext cx="9491837" cy="388985"/>
          </a:xfrm>
          <a:prstGeom prst="rect">
            <a:avLst/>
          </a:prstGeom>
        </p:spPr>
        <p:txBody>
          <a:bodyPr/>
          <a:lstStyle>
            <a:lvl1pPr>
              <a:defRPr sz="1200">
                <a:solidFill>
                  <a:schemeClr val="accent1"/>
                </a:solidFill>
                <a:latin typeface="Calibri" panose="020F0502020204030204" pitchFamily="34" charset="0"/>
                <a:cs typeface="Calibri" panose="020F0502020204030204" pitchFamily="34" charset="0"/>
              </a:defRPr>
            </a:lvl1pPr>
          </a:lstStyle>
          <a:p>
            <a:fld id="{57F1789D-17C2-4515-8862-51A96AB10F7F}" type="slidenum">
              <a:rPr lang="nl-NL" smtClean="0"/>
              <a:pPr/>
              <a:t>‹nr.›</a:t>
            </a:fld>
            <a:r>
              <a:rPr lang="nl-NL" dirty="0"/>
              <a:t>.  &lt;invullen eigen bedrijfsnaam&gt; Jaarverslag 2023</a:t>
            </a:r>
          </a:p>
        </p:txBody>
      </p:sp>
      <p:sp>
        <p:nvSpPr>
          <p:cNvPr id="5" name="Tijdelijke aanduiding voor tekst 4">
            <a:extLst>
              <a:ext uri="{FF2B5EF4-FFF2-40B4-BE49-F238E27FC236}">
                <a16:creationId xmlns:a16="http://schemas.microsoft.com/office/drawing/2014/main" id="{6CD8EAAD-BE41-1F70-9505-ED52AE553716}"/>
              </a:ext>
            </a:extLst>
          </p:cNvPr>
          <p:cNvSpPr>
            <a:spLocks noGrp="1"/>
          </p:cNvSpPr>
          <p:nvPr>
            <p:ph type="body" sz="quarter" idx="13"/>
          </p:nvPr>
        </p:nvSpPr>
        <p:spPr>
          <a:xfrm>
            <a:off x="679114" y="2266950"/>
            <a:ext cx="9491837" cy="4465638"/>
          </a:xfrm>
        </p:spPr>
        <p:txBody>
          <a:bodyPr/>
          <a:lstStyle>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739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a:xfrm>
            <a:off x="737394" y="539478"/>
            <a:ext cx="6480721" cy="936104"/>
          </a:xfrm>
          <a:prstGeom prst="rect">
            <a:avLst/>
          </a:prstGeom>
        </p:spPr>
        <p:txBody>
          <a:bodyPr>
            <a:normAutofit/>
          </a:bodyPr>
          <a:lstStyle>
            <a:lvl1pPr>
              <a:defRPr sz="4000" b="1" i="0" u="none" baseline="0">
                <a:solidFill>
                  <a:schemeClr val="accent3"/>
                </a:solidFill>
              </a:defRPr>
            </a:lvl1pPr>
          </a:lstStyle>
          <a:p>
            <a:endParaRPr lang="nl-NL" dirty="0"/>
          </a:p>
        </p:txBody>
      </p:sp>
      <p:sp>
        <p:nvSpPr>
          <p:cNvPr id="6" name="Tijdelijke aanduiding voor dianummer 5"/>
          <p:cNvSpPr>
            <a:spLocks noGrp="1"/>
          </p:cNvSpPr>
          <p:nvPr>
            <p:ph type="sldNum" sz="quarter" idx="12"/>
          </p:nvPr>
        </p:nvSpPr>
        <p:spPr>
          <a:xfrm>
            <a:off x="665384" y="7020197"/>
            <a:ext cx="9491837" cy="388985"/>
          </a:xfrm>
          <a:prstGeom prst="rect">
            <a:avLst/>
          </a:prstGeom>
        </p:spPr>
        <p:txBody>
          <a:bodyPr/>
          <a:lstStyle>
            <a:lvl1pPr>
              <a:defRPr sz="1200">
                <a:solidFill>
                  <a:schemeClr val="accent1"/>
                </a:solidFill>
                <a:latin typeface="Calibri" panose="020F0502020204030204" pitchFamily="34" charset="0"/>
                <a:cs typeface="Calibri" panose="020F0502020204030204" pitchFamily="34" charset="0"/>
              </a:defRPr>
            </a:lvl1pPr>
          </a:lstStyle>
          <a:p>
            <a:fld id="{57F1789D-17C2-4515-8862-51A96AB10F7F}" type="slidenum">
              <a:rPr lang="nl-NL" smtClean="0"/>
              <a:pPr/>
              <a:t>‹nr.›</a:t>
            </a:fld>
            <a:r>
              <a:rPr lang="nl-NL" dirty="0"/>
              <a:t>.  &lt;invullen eigen bedrijfsnaam&gt; Jaarverslag 2023</a:t>
            </a:r>
          </a:p>
        </p:txBody>
      </p:sp>
      <p:sp>
        <p:nvSpPr>
          <p:cNvPr id="5" name="Tijdelijke aanduiding voor tekst 4">
            <a:extLst>
              <a:ext uri="{FF2B5EF4-FFF2-40B4-BE49-F238E27FC236}">
                <a16:creationId xmlns:a16="http://schemas.microsoft.com/office/drawing/2014/main" id="{6CD8EAAD-BE41-1F70-9505-ED52AE553716}"/>
              </a:ext>
            </a:extLst>
          </p:cNvPr>
          <p:cNvSpPr>
            <a:spLocks noGrp="1"/>
          </p:cNvSpPr>
          <p:nvPr>
            <p:ph type="body" sz="quarter" idx="13"/>
          </p:nvPr>
        </p:nvSpPr>
        <p:spPr>
          <a:xfrm>
            <a:off x="679114" y="2266950"/>
            <a:ext cx="9491837" cy="4465638"/>
          </a:xfrm>
        </p:spPr>
        <p:txBody>
          <a:bodyPr numCol="2" spcCol="360000"/>
          <a:lstStyle>
            <a:lvl1pPr>
              <a:defRPr b="0" i="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endParaRPr lang="nl-NL" dirty="0"/>
          </a:p>
        </p:txBody>
      </p:sp>
    </p:spTree>
    <p:extLst>
      <p:ext uri="{BB962C8B-B14F-4D97-AF65-F5344CB8AC3E}">
        <p14:creationId xmlns:p14="http://schemas.microsoft.com/office/powerpoint/2010/main" val="341957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voorbeelden">
    <p:spTree>
      <p:nvGrpSpPr>
        <p:cNvPr id="1" name=""/>
        <p:cNvGrpSpPr/>
        <p:nvPr/>
      </p:nvGrpSpPr>
      <p:grpSpPr>
        <a:xfrm>
          <a:off x="0" y="0"/>
          <a:ext cx="0" cy="0"/>
          <a:chOff x="0" y="0"/>
          <a:chExt cx="0" cy="0"/>
        </a:xfrm>
      </p:grpSpPr>
      <p:sp>
        <p:nvSpPr>
          <p:cNvPr id="2" name="Titel 1"/>
          <p:cNvSpPr>
            <a:spLocks noGrp="1"/>
          </p:cNvSpPr>
          <p:nvPr>
            <p:ph type="title"/>
          </p:nvPr>
        </p:nvSpPr>
        <p:spPr>
          <a:xfrm>
            <a:off x="737394" y="533440"/>
            <a:ext cx="6480721" cy="936104"/>
          </a:xfrm>
          <a:prstGeom prst="rect">
            <a:avLst/>
          </a:prstGeom>
        </p:spPr>
        <p:txBody>
          <a:bodyPr>
            <a:normAutofit/>
          </a:bodyPr>
          <a:lstStyle>
            <a:lvl1pPr>
              <a:defRPr sz="4000" b="1" i="0" u="none" baseline="0">
                <a:solidFill>
                  <a:schemeClr val="accent3"/>
                </a:solidFill>
              </a:defRPr>
            </a:lvl1pPr>
          </a:lstStyle>
          <a:p>
            <a:endParaRPr lang="nl-NL" dirty="0"/>
          </a:p>
        </p:txBody>
      </p:sp>
      <p:sp>
        <p:nvSpPr>
          <p:cNvPr id="6" name="Tijdelijke aanduiding voor dianummer 5"/>
          <p:cNvSpPr>
            <a:spLocks noGrp="1"/>
          </p:cNvSpPr>
          <p:nvPr>
            <p:ph type="sldNum" sz="quarter" idx="12"/>
          </p:nvPr>
        </p:nvSpPr>
        <p:spPr>
          <a:xfrm>
            <a:off x="665384" y="7020197"/>
            <a:ext cx="9491837" cy="388985"/>
          </a:xfrm>
          <a:prstGeom prst="rect">
            <a:avLst/>
          </a:prstGeom>
        </p:spPr>
        <p:txBody>
          <a:bodyPr/>
          <a:lstStyle>
            <a:lvl1pPr>
              <a:defRPr sz="1200">
                <a:solidFill>
                  <a:schemeClr val="accent1"/>
                </a:solidFill>
                <a:latin typeface="Calibri" panose="020F0502020204030204" pitchFamily="34" charset="0"/>
                <a:cs typeface="Calibri" panose="020F0502020204030204" pitchFamily="34" charset="0"/>
              </a:defRPr>
            </a:lvl1pPr>
          </a:lstStyle>
          <a:p>
            <a:fld id="{57F1789D-17C2-4515-8862-51A96AB10F7F}" type="slidenum">
              <a:rPr lang="nl-NL" smtClean="0"/>
              <a:pPr/>
              <a:t>‹nr.›</a:t>
            </a:fld>
            <a:r>
              <a:rPr lang="nl-NL" dirty="0"/>
              <a:t>.  &lt;invullen eigen bedrijfsnaam&gt; Jaarverslag 2023</a:t>
            </a:r>
          </a:p>
        </p:txBody>
      </p:sp>
      <p:graphicFrame>
        <p:nvGraphicFramePr>
          <p:cNvPr id="3" name="Tabel 3">
            <a:extLst>
              <a:ext uri="{FF2B5EF4-FFF2-40B4-BE49-F238E27FC236}">
                <a16:creationId xmlns:a16="http://schemas.microsoft.com/office/drawing/2014/main" id="{564382A7-8E21-DF45-1663-D9F855D4DF08}"/>
              </a:ext>
            </a:extLst>
          </p:cNvPr>
          <p:cNvGraphicFramePr>
            <a:graphicFrameLocks noGrp="1"/>
          </p:cNvGraphicFramePr>
          <p:nvPr userDrawn="1">
            <p:extLst>
              <p:ext uri="{D42A27DB-BD31-4B8C-83A1-F6EECF244321}">
                <p14:modId xmlns:p14="http://schemas.microsoft.com/office/powerpoint/2010/main" val="765662288"/>
              </p:ext>
            </p:extLst>
          </p:nvPr>
        </p:nvGraphicFramePr>
        <p:xfrm>
          <a:off x="686494" y="2222720"/>
          <a:ext cx="8979890" cy="1097280"/>
        </p:xfrm>
        <a:graphic>
          <a:graphicData uri="http://schemas.openxmlformats.org/drawingml/2006/table">
            <a:tbl>
              <a:tblPr firstRow="1" bandRow="1">
                <a:tableStyleId>{5C22544A-7EE6-4342-B048-85BDC9FD1C3A}</a:tableStyleId>
              </a:tblPr>
              <a:tblGrid>
                <a:gridCol w="1795978">
                  <a:extLst>
                    <a:ext uri="{9D8B030D-6E8A-4147-A177-3AD203B41FA5}">
                      <a16:colId xmlns:a16="http://schemas.microsoft.com/office/drawing/2014/main" val="3593070687"/>
                    </a:ext>
                  </a:extLst>
                </a:gridCol>
                <a:gridCol w="1795978">
                  <a:extLst>
                    <a:ext uri="{9D8B030D-6E8A-4147-A177-3AD203B41FA5}">
                      <a16:colId xmlns:a16="http://schemas.microsoft.com/office/drawing/2014/main" val="3265031398"/>
                    </a:ext>
                  </a:extLst>
                </a:gridCol>
                <a:gridCol w="1795978">
                  <a:extLst>
                    <a:ext uri="{9D8B030D-6E8A-4147-A177-3AD203B41FA5}">
                      <a16:colId xmlns:a16="http://schemas.microsoft.com/office/drawing/2014/main" val="517497533"/>
                    </a:ext>
                  </a:extLst>
                </a:gridCol>
                <a:gridCol w="1795978">
                  <a:extLst>
                    <a:ext uri="{9D8B030D-6E8A-4147-A177-3AD203B41FA5}">
                      <a16:colId xmlns:a16="http://schemas.microsoft.com/office/drawing/2014/main" val="1282873781"/>
                    </a:ext>
                  </a:extLst>
                </a:gridCol>
                <a:gridCol w="1795978">
                  <a:extLst>
                    <a:ext uri="{9D8B030D-6E8A-4147-A177-3AD203B41FA5}">
                      <a16:colId xmlns:a16="http://schemas.microsoft.com/office/drawing/2014/main" val="847325830"/>
                    </a:ext>
                  </a:extLst>
                </a:gridCol>
              </a:tblGrid>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965749415"/>
                  </a:ext>
                </a:extLst>
              </a:tr>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52909423"/>
                  </a:ext>
                </a:extLst>
              </a:tr>
              <a:tr h="312035">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099076334"/>
                  </a:ext>
                </a:extLst>
              </a:tr>
            </a:tbl>
          </a:graphicData>
        </a:graphic>
      </p:graphicFrame>
      <p:graphicFrame>
        <p:nvGraphicFramePr>
          <p:cNvPr id="4" name="Tabel 3">
            <a:extLst>
              <a:ext uri="{FF2B5EF4-FFF2-40B4-BE49-F238E27FC236}">
                <a16:creationId xmlns:a16="http://schemas.microsoft.com/office/drawing/2014/main" id="{1B82F826-7CAE-4274-C948-B91CBC39CA53}"/>
              </a:ext>
            </a:extLst>
          </p:cNvPr>
          <p:cNvGraphicFramePr>
            <a:graphicFrameLocks noGrp="1"/>
          </p:cNvGraphicFramePr>
          <p:nvPr userDrawn="1">
            <p:extLst>
              <p:ext uri="{D42A27DB-BD31-4B8C-83A1-F6EECF244321}">
                <p14:modId xmlns:p14="http://schemas.microsoft.com/office/powerpoint/2010/main" val="2807881104"/>
              </p:ext>
            </p:extLst>
          </p:nvPr>
        </p:nvGraphicFramePr>
        <p:xfrm>
          <a:off x="686494" y="3637276"/>
          <a:ext cx="8979890" cy="1097280"/>
        </p:xfrm>
        <a:graphic>
          <a:graphicData uri="http://schemas.openxmlformats.org/drawingml/2006/table">
            <a:tbl>
              <a:tblPr firstRow="1" bandRow="1">
                <a:tableStyleId>{F5AB1C69-6EDB-4FF4-983F-18BD219EF322}</a:tableStyleId>
              </a:tblPr>
              <a:tblGrid>
                <a:gridCol w="1795978">
                  <a:extLst>
                    <a:ext uri="{9D8B030D-6E8A-4147-A177-3AD203B41FA5}">
                      <a16:colId xmlns:a16="http://schemas.microsoft.com/office/drawing/2014/main" val="3593070687"/>
                    </a:ext>
                  </a:extLst>
                </a:gridCol>
                <a:gridCol w="1795978">
                  <a:extLst>
                    <a:ext uri="{9D8B030D-6E8A-4147-A177-3AD203B41FA5}">
                      <a16:colId xmlns:a16="http://schemas.microsoft.com/office/drawing/2014/main" val="3265031398"/>
                    </a:ext>
                  </a:extLst>
                </a:gridCol>
                <a:gridCol w="1795978">
                  <a:extLst>
                    <a:ext uri="{9D8B030D-6E8A-4147-A177-3AD203B41FA5}">
                      <a16:colId xmlns:a16="http://schemas.microsoft.com/office/drawing/2014/main" val="517497533"/>
                    </a:ext>
                  </a:extLst>
                </a:gridCol>
                <a:gridCol w="1795978">
                  <a:extLst>
                    <a:ext uri="{9D8B030D-6E8A-4147-A177-3AD203B41FA5}">
                      <a16:colId xmlns:a16="http://schemas.microsoft.com/office/drawing/2014/main" val="1282873781"/>
                    </a:ext>
                  </a:extLst>
                </a:gridCol>
                <a:gridCol w="1795978">
                  <a:extLst>
                    <a:ext uri="{9D8B030D-6E8A-4147-A177-3AD203B41FA5}">
                      <a16:colId xmlns:a16="http://schemas.microsoft.com/office/drawing/2014/main" val="847325830"/>
                    </a:ext>
                  </a:extLst>
                </a:gridCol>
              </a:tblGrid>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965749415"/>
                  </a:ext>
                </a:extLst>
              </a:tr>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52909423"/>
                  </a:ext>
                </a:extLst>
              </a:tr>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099076334"/>
                  </a:ext>
                </a:extLst>
              </a:tr>
            </a:tbl>
          </a:graphicData>
        </a:graphic>
      </p:graphicFrame>
      <p:graphicFrame>
        <p:nvGraphicFramePr>
          <p:cNvPr id="7" name="Tabel 6">
            <a:extLst>
              <a:ext uri="{FF2B5EF4-FFF2-40B4-BE49-F238E27FC236}">
                <a16:creationId xmlns:a16="http://schemas.microsoft.com/office/drawing/2014/main" id="{8E9A3D10-2B7D-5B40-A90E-E9828F975DF5}"/>
              </a:ext>
            </a:extLst>
          </p:cNvPr>
          <p:cNvGraphicFramePr>
            <a:graphicFrameLocks noGrp="1"/>
          </p:cNvGraphicFramePr>
          <p:nvPr userDrawn="1">
            <p:extLst>
              <p:ext uri="{D42A27DB-BD31-4B8C-83A1-F6EECF244321}">
                <p14:modId xmlns:p14="http://schemas.microsoft.com/office/powerpoint/2010/main" val="3710944144"/>
              </p:ext>
            </p:extLst>
          </p:nvPr>
        </p:nvGraphicFramePr>
        <p:xfrm>
          <a:off x="686494" y="5164418"/>
          <a:ext cx="8979890" cy="1097280"/>
        </p:xfrm>
        <a:graphic>
          <a:graphicData uri="http://schemas.openxmlformats.org/drawingml/2006/table">
            <a:tbl>
              <a:tblPr firstRow="1" bandRow="1">
                <a:tableStyleId>{7DF18680-E054-41AD-8BC1-D1AEF772440D}</a:tableStyleId>
              </a:tblPr>
              <a:tblGrid>
                <a:gridCol w="1795978">
                  <a:extLst>
                    <a:ext uri="{9D8B030D-6E8A-4147-A177-3AD203B41FA5}">
                      <a16:colId xmlns:a16="http://schemas.microsoft.com/office/drawing/2014/main" val="3593070687"/>
                    </a:ext>
                  </a:extLst>
                </a:gridCol>
                <a:gridCol w="1795978">
                  <a:extLst>
                    <a:ext uri="{9D8B030D-6E8A-4147-A177-3AD203B41FA5}">
                      <a16:colId xmlns:a16="http://schemas.microsoft.com/office/drawing/2014/main" val="3265031398"/>
                    </a:ext>
                  </a:extLst>
                </a:gridCol>
                <a:gridCol w="1795978">
                  <a:extLst>
                    <a:ext uri="{9D8B030D-6E8A-4147-A177-3AD203B41FA5}">
                      <a16:colId xmlns:a16="http://schemas.microsoft.com/office/drawing/2014/main" val="517497533"/>
                    </a:ext>
                  </a:extLst>
                </a:gridCol>
                <a:gridCol w="1795978">
                  <a:extLst>
                    <a:ext uri="{9D8B030D-6E8A-4147-A177-3AD203B41FA5}">
                      <a16:colId xmlns:a16="http://schemas.microsoft.com/office/drawing/2014/main" val="1282873781"/>
                    </a:ext>
                  </a:extLst>
                </a:gridCol>
                <a:gridCol w="1795978">
                  <a:extLst>
                    <a:ext uri="{9D8B030D-6E8A-4147-A177-3AD203B41FA5}">
                      <a16:colId xmlns:a16="http://schemas.microsoft.com/office/drawing/2014/main" val="847325830"/>
                    </a:ext>
                  </a:extLst>
                </a:gridCol>
              </a:tblGrid>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965749415"/>
                  </a:ext>
                </a:extLst>
              </a:tr>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52909423"/>
                  </a:ext>
                </a:extLst>
              </a:tr>
              <a:tr h="31203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099076334"/>
                  </a:ext>
                </a:extLst>
              </a:tr>
            </a:tbl>
          </a:graphicData>
        </a:graphic>
      </p:graphicFrame>
    </p:spTree>
    <p:extLst>
      <p:ext uri="{BB962C8B-B14F-4D97-AF65-F5344CB8AC3E}">
        <p14:creationId xmlns:p14="http://schemas.microsoft.com/office/powerpoint/2010/main" val="31951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09401" y="1907629"/>
            <a:ext cx="9347821" cy="484533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itel 9">
            <a:extLst>
              <a:ext uri="{FF2B5EF4-FFF2-40B4-BE49-F238E27FC236}">
                <a16:creationId xmlns:a16="http://schemas.microsoft.com/office/drawing/2014/main" id="{58A319E7-5C7A-60AE-DD3A-2141EC95863F}"/>
              </a:ext>
            </a:extLst>
          </p:cNvPr>
          <p:cNvSpPr>
            <a:spLocks noGrp="1"/>
          </p:cNvSpPr>
          <p:nvPr>
            <p:ph type="title"/>
          </p:nvPr>
        </p:nvSpPr>
        <p:spPr>
          <a:xfrm>
            <a:off x="881410" y="806713"/>
            <a:ext cx="8337998" cy="1057011"/>
          </a:xfrm>
          <a:prstGeom prst="rect">
            <a:avLst/>
          </a:prstGeom>
        </p:spPr>
        <p:txBody>
          <a:bodyPr vert="horz" lIns="0" tIns="0" rIns="0" bIns="0" rtlCol="0" anchor="t" anchorCtr="0">
            <a:normAutofit/>
          </a:bodyPr>
          <a:lstStyle/>
          <a:p>
            <a:r>
              <a:rPr lang="nl-NL" dirty="0"/>
              <a:t>Klik om stijl te bewerken</a:t>
            </a:r>
          </a:p>
        </p:txBody>
      </p:sp>
      <p:sp>
        <p:nvSpPr>
          <p:cNvPr id="2" name="Tekstvak 21">
            <a:extLst>
              <a:ext uri="{FF2B5EF4-FFF2-40B4-BE49-F238E27FC236}">
                <a16:creationId xmlns:a16="http://schemas.microsoft.com/office/drawing/2014/main" id="{FD3E7FAC-97FA-A3C7-1DA8-C8F8730508FC}"/>
              </a:ext>
            </a:extLst>
          </p:cNvPr>
          <p:cNvSpPr txBox="1"/>
          <p:nvPr userDrawn="1"/>
        </p:nvSpPr>
        <p:spPr>
          <a:xfrm>
            <a:off x="7002090" y="179437"/>
            <a:ext cx="2552700" cy="85587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endParaRPr lang="nl-NL" sz="1100" dirty="0">
              <a:solidFill>
                <a:srgbClr val="1F3775"/>
              </a:solidFill>
              <a:effectLst/>
              <a:highlight>
                <a:srgbClr val="FFFF00"/>
              </a:highlight>
              <a:latin typeface="QuaySans-Book" pitchFamily="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4BFA3E7-5B05-1B3C-98BE-48DF812EC5B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95873" y="-5724"/>
            <a:ext cx="2552700" cy="1732939"/>
          </a:xfrm>
          <a:prstGeom prst="rect">
            <a:avLst/>
          </a:prstGeom>
          <a:noFill/>
          <a:ln>
            <a:noFill/>
          </a:ln>
        </p:spPr>
      </p:pic>
    </p:spTree>
    <p:extLst>
      <p:ext uri="{BB962C8B-B14F-4D97-AF65-F5344CB8AC3E}">
        <p14:creationId xmlns:p14="http://schemas.microsoft.com/office/powerpoint/2010/main" val="318625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Lst>
  <p:hf hdr="0" ftr="0"/>
  <p:txStyles>
    <p:titleStyle>
      <a:lvl1pPr algn="l" defTabSz="914400" rtl="0" eaLnBrk="1" latinLnBrk="0" hangingPunct="1">
        <a:spcBef>
          <a:spcPct val="0"/>
        </a:spcBef>
        <a:buNone/>
        <a:defRPr sz="4400" b="1" i="0" u="sng" kern="1200" baseline="0">
          <a:solidFill>
            <a:schemeClr val="accent3"/>
          </a:solidFill>
          <a:uFill>
            <a:solidFill>
              <a:srgbClr val="F48B30"/>
            </a:solidFill>
          </a:uFill>
          <a:latin typeface="Calibri" panose="020F0502020204030204" pitchFamily="34" charset="0"/>
          <a:ea typeface="Verdana" panose="020B0604030504040204" pitchFamily="34" charset="0"/>
          <a:cs typeface="Calibri" panose="020F0502020204030204" pitchFamily="34" charset="0"/>
        </a:defRPr>
      </a:lvl1pPr>
    </p:titleStyle>
    <p:bodyStyle>
      <a:lvl1pPr marL="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1pPr>
      <a:lvl2pPr marL="4572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2pPr>
      <a:lvl3pPr marL="9144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3pPr>
      <a:lvl4pPr marL="13716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4pPr>
      <a:lvl5pPr marL="18288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CC9D743-DCDA-9613-5120-62475D75A940}"/>
              </a:ext>
            </a:extLst>
          </p:cNvPr>
          <p:cNvSpPr>
            <a:spLocks noGrp="1"/>
          </p:cNvSpPr>
          <p:nvPr>
            <p:ph type="ctrTitle"/>
          </p:nvPr>
        </p:nvSpPr>
        <p:spPr>
          <a:xfrm>
            <a:off x="867306" y="611485"/>
            <a:ext cx="6488236" cy="1287421"/>
          </a:xfrm>
        </p:spPr>
        <p:txBody>
          <a:bodyPr>
            <a:noAutofit/>
          </a:bodyPr>
          <a:lstStyle/>
          <a:p>
            <a:r>
              <a:rPr lang="nl-NL" u="none" dirty="0">
                <a:solidFill>
                  <a:srgbClr val="7030A0"/>
                </a:solidFill>
                <a:effectLst/>
              </a:rPr>
              <a:t>Jaarverslag</a:t>
            </a:r>
            <a:br>
              <a:rPr lang="nl-NL" u="none" dirty="0">
                <a:solidFill>
                  <a:srgbClr val="7030A0"/>
                </a:solidFill>
                <a:effectLst/>
              </a:rPr>
            </a:br>
            <a:r>
              <a:rPr lang="nl-NL" u="none" dirty="0">
                <a:solidFill>
                  <a:srgbClr val="7030A0"/>
                </a:solidFill>
                <a:effectLst/>
              </a:rPr>
              <a:t>h</a:t>
            </a:r>
            <a:r>
              <a:rPr lang="nl-NL" u="none" dirty="0">
                <a:solidFill>
                  <a:srgbClr val="7030A0"/>
                </a:solidFill>
              </a:rPr>
              <a:t>ospice De Cirkel 2024</a:t>
            </a:r>
          </a:p>
        </p:txBody>
      </p:sp>
      <p:sp>
        <p:nvSpPr>
          <p:cNvPr id="3" name="Tekstvak 21">
            <a:extLst>
              <a:ext uri="{FF2B5EF4-FFF2-40B4-BE49-F238E27FC236}">
                <a16:creationId xmlns:a16="http://schemas.microsoft.com/office/drawing/2014/main" id="{19D0E89A-6298-1FBC-9B59-E52F51FCF34B}"/>
              </a:ext>
            </a:extLst>
          </p:cNvPr>
          <p:cNvSpPr txBox="1"/>
          <p:nvPr/>
        </p:nvSpPr>
        <p:spPr>
          <a:xfrm>
            <a:off x="7724989" y="2051645"/>
            <a:ext cx="2552700" cy="228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nl-NL" sz="1100" i="1" dirty="0">
                <a:solidFill>
                  <a:srgbClr val="C71B66"/>
                </a:solidFill>
                <a:effectLst/>
                <a:latin typeface="Calibri" panose="020F0502020204030204" pitchFamily="34" charset="0"/>
                <a:ea typeface="Times New Roman" panose="02020603050405020304" pitchFamily="18" charset="0"/>
                <a:cs typeface="Times New Roman" panose="02020603050405020304" pitchFamily="18" charset="0"/>
              </a:rPr>
              <a:t>Aangesloten bij VPTZ Nederland</a:t>
            </a:r>
            <a:endParaRPr lang="nl-NL" sz="1100" dirty="0">
              <a:solidFill>
                <a:srgbClr val="1F3775"/>
              </a:solidFill>
              <a:effectLst/>
              <a:latin typeface="QuaySans-Book" pitchFamily="2" charset="0"/>
              <a:ea typeface="Times New Roman" panose="02020603050405020304" pitchFamily="18" charset="0"/>
              <a:cs typeface="Times New Roman" panose="02020603050405020304" pitchFamily="18" charset="0"/>
            </a:endParaRPr>
          </a:p>
        </p:txBody>
      </p:sp>
      <p:pic>
        <p:nvPicPr>
          <p:cNvPr id="4" name="Afbeelding 3" descr="Afbeelding met tekst, Lettertype, Graphics, grafische vormgeving&#10;&#10;Automatisch gegenereerde beschrijving">
            <a:extLst>
              <a:ext uri="{FF2B5EF4-FFF2-40B4-BE49-F238E27FC236}">
                <a16:creationId xmlns:a16="http://schemas.microsoft.com/office/drawing/2014/main" id="{48C2A5D9-73F2-0AE9-57BB-5C30B3DDF3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4989" y="2339677"/>
            <a:ext cx="2312035" cy="766445"/>
          </a:xfrm>
          <a:prstGeom prst="rect">
            <a:avLst/>
          </a:prstGeom>
        </p:spPr>
      </p:pic>
      <p:pic>
        <p:nvPicPr>
          <p:cNvPr id="6" name="Afbeelding 5" descr="Afbeelding met overdekt, persoon, kleding, kamer&#10;&#10;Door AI gegenereerde inhoud is mogelijk onjuist.">
            <a:extLst>
              <a:ext uri="{FF2B5EF4-FFF2-40B4-BE49-F238E27FC236}">
                <a16:creationId xmlns:a16="http://schemas.microsoft.com/office/drawing/2014/main" id="{391F50EA-2D39-4A03-7C30-720C3CCF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43" y="2165945"/>
            <a:ext cx="4546962" cy="3031308"/>
          </a:xfrm>
          <a:prstGeom prst="rect">
            <a:avLst/>
          </a:prstGeom>
        </p:spPr>
      </p:pic>
      <p:pic>
        <p:nvPicPr>
          <p:cNvPr id="11" name="Afbeelding 10" descr="Afbeelding met persoon, overdekt, muur, kleding&#10;&#10;Door AI gegenereerde inhoud is mogelijk onjuist.">
            <a:extLst>
              <a:ext uri="{FF2B5EF4-FFF2-40B4-BE49-F238E27FC236}">
                <a16:creationId xmlns:a16="http://schemas.microsoft.com/office/drawing/2014/main" id="{1793733C-A52E-9762-EDD8-8F33908F7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906" y="3772865"/>
            <a:ext cx="4546962" cy="3031308"/>
          </a:xfrm>
          <a:prstGeom prst="rect">
            <a:avLst/>
          </a:prstGeom>
        </p:spPr>
      </p:pic>
    </p:spTree>
    <p:extLst>
      <p:ext uri="{BB962C8B-B14F-4D97-AF65-F5344CB8AC3E}">
        <p14:creationId xmlns:p14="http://schemas.microsoft.com/office/powerpoint/2010/main" val="225344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logo, Lettertype, symbool, Graphics&#10;&#10;Automatisch gegenereerde beschrijving">
            <a:extLst>
              <a:ext uri="{FF2B5EF4-FFF2-40B4-BE49-F238E27FC236}">
                <a16:creationId xmlns:a16="http://schemas.microsoft.com/office/drawing/2014/main" id="{7CDB4CF5-5782-6715-046F-38009B550D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4178" y="1736846"/>
            <a:ext cx="2604166" cy="1295323"/>
          </a:xfrm>
          <a:prstGeom prst="rect">
            <a:avLst/>
          </a:prstGeom>
        </p:spPr>
      </p:pic>
      <p:sp>
        <p:nvSpPr>
          <p:cNvPr id="2" name="Titel 1">
            <a:extLst>
              <a:ext uri="{FF2B5EF4-FFF2-40B4-BE49-F238E27FC236}">
                <a16:creationId xmlns:a16="http://schemas.microsoft.com/office/drawing/2014/main" id="{36698F15-C943-837A-07C9-A72106BDB830}"/>
              </a:ext>
            </a:extLst>
          </p:cNvPr>
          <p:cNvSpPr>
            <a:spLocks noGrp="1"/>
          </p:cNvSpPr>
          <p:nvPr>
            <p:ph type="title"/>
          </p:nvPr>
        </p:nvSpPr>
        <p:spPr/>
        <p:txBody>
          <a:bodyPr>
            <a:normAutofit fontScale="90000"/>
          </a:bodyPr>
          <a:lstStyle/>
          <a:p>
            <a:r>
              <a:rPr lang="nl-NL" dirty="0">
                <a:solidFill>
                  <a:srgbClr val="7030A0"/>
                </a:solidFill>
              </a:rPr>
              <a:t>Netwerk palliatieve zorg en lerend netwerker VPTZ</a:t>
            </a:r>
          </a:p>
        </p:txBody>
      </p:sp>
      <p:sp>
        <p:nvSpPr>
          <p:cNvPr id="3" name="Tijdelijke aanduiding voor inhoud 2">
            <a:extLst>
              <a:ext uri="{FF2B5EF4-FFF2-40B4-BE49-F238E27FC236}">
                <a16:creationId xmlns:a16="http://schemas.microsoft.com/office/drawing/2014/main" id="{5980A652-089F-0114-FED2-DD1B63CA395C}"/>
              </a:ext>
            </a:extLst>
          </p:cNvPr>
          <p:cNvSpPr>
            <a:spLocks noGrp="1"/>
          </p:cNvSpPr>
          <p:nvPr>
            <p:ph idx="1"/>
          </p:nvPr>
        </p:nvSpPr>
        <p:spPr>
          <a:xfrm>
            <a:off x="737394" y="1858306"/>
            <a:ext cx="6439292" cy="4485292"/>
          </a:xfrm>
        </p:spPr>
        <p:txBody>
          <a:bodyPr>
            <a:noAutofit/>
          </a:bodyPr>
          <a:lstStyle/>
          <a:p>
            <a:pPr marR="269875" lvl="0">
              <a:spcAft>
                <a:spcPts val="0"/>
              </a:spcAft>
            </a:pPr>
            <a:r>
              <a:rPr lang="nl-NL" sz="1500" dirty="0">
                <a:solidFill>
                  <a:srgbClr val="1F3775"/>
                </a:solidFill>
              </a:rPr>
              <a:t>Binnen het Netwerk Palliatieve Zorg Dordrecht, Gorinchem &amp; omstreken is gedurende het jaar het project ‘versterken hospice zorg’ gestart. Gedurende dit project zijn we als regio concreet aan de slag gegaan met de gestelde doelen. Zo is er een totaalbeeld van de doelgroepen ontstaan en wordt hiermee verder gegaan door te onderzoeken wat mogelijk is aan ondersteuning bij deze doelgroep in de hospice. Door het project heeft de samenwerking binnen onze regio en het leren van elkaar een positieve ontwikkeling doorgemaakt.</a:t>
            </a:r>
          </a:p>
          <a:p>
            <a:pPr marR="269875" lvl="0">
              <a:spcAft>
                <a:spcPts val="0"/>
              </a:spcAft>
            </a:pPr>
            <a:r>
              <a:rPr lang="nl-NL" sz="1500" dirty="0">
                <a:solidFill>
                  <a:srgbClr val="1F3775"/>
                </a:solidFill>
              </a:rPr>
              <a:t>Verder is er door de manager deelgenomen aan de beleidsgroep van het Netwerk Palliatieve Zorg Dordrecht, Gorinchem &amp; omstreken, waarin actuele onderwerpen besproken zijn zoals de implementatie van het proactieve zorgplan. Hieruit is een duidelijke wens voor verbetering naar voren gekomen. Dit project zal in 2025 verder opgepakt worden. Verder is vanuit deze samenwerkingsvorm ook besloten dat het project ‘Versterken hospice zorg’ een vervolg zal krijgen in 2025. </a:t>
            </a:r>
          </a:p>
          <a:p>
            <a:pPr marR="269875" lvl="0">
              <a:spcAft>
                <a:spcPts val="0"/>
              </a:spcAft>
            </a:pPr>
            <a:endParaRPr lang="nl-NL" sz="1500" dirty="0">
              <a:solidFill>
                <a:srgbClr val="1F3775"/>
              </a:solidFill>
            </a:endParaRPr>
          </a:p>
          <a:p>
            <a:pPr marR="269875" lvl="0">
              <a:spcAft>
                <a:spcPts val="0"/>
              </a:spcAft>
            </a:pPr>
            <a:r>
              <a:rPr lang="nl-NL" sz="1500" dirty="0">
                <a:solidFill>
                  <a:srgbClr val="1F3775"/>
                </a:solidFill>
              </a:rPr>
              <a:t>Regio-overstijgend is door de manager deelgenomen aan het lerend netwerk vanuit VPTZ, waarin met negen hospices die lid zijn van VPTZ elk kwartaal een onderwerp wordt besproken. Voorbeelden van onderwerpen die dit jaar besproken zijn: de RI&amp;E in het hospice en de functieprofielen van de betaalde medewerkers.</a:t>
            </a:r>
          </a:p>
        </p:txBody>
      </p:sp>
      <p:sp>
        <p:nvSpPr>
          <p:cNvPr id="6" name="Tijdelijke aanduiding voor dianummer 3">
            <a:extLst>
              <a:ext uri="{FF2B5EF4-FFF2-40B4-BE49-F238E27FC236}">
                <a16:creationId xmlns:a16="http://schemas.microsoft.com/office/drawing/2014/main" id="{68CD660A-A66D-D6D7-3199-DE19AF0A04C9}"/>
              </a:ext>
            </a:extLst>
          </p:cNvPr>
          <p:cNvSpPr>
            <a:spLocks noGrp="1"/>
          </p:cNvSpPr>
          <p:nvPr>
            <p:ph type="sldNum" sz="quarter" idx="12"/>
          </p:nvPr>
        </p:nvSpPr>
        <p:spPr>
          <a:xfrm>
            <a:off x="665384" y="7020197"/>
            <a:ext cx="9491837" cy="388985"/>
          </a:xfrm>
        </p:spPr>
        <p:txBody>
          <a:bodyPr/>
          <a:lstStyle/>
          <a:p>
            <a:fld id="{57F1789D-17C2-4515-8862-51A96AB10F7F}" type="slidenum">
              <a:rPr lang="nl-NL" smtClean="0"/>
              <a:pPr/>
              <a:t>10</a:t>
            </a:fld>
            <a:r>
              <a:rPr lang="nl-NL" dirty="0"/>
              <a:t>.  Hospice de Cirkel Jaarverslag 2024</a:t>
            </a:r>
          </a:p>
        </p:txBody>
      </p:sp>
      <p:pic>
        <p:nvPicPr>
          <p:cNvPr id="1027" name="Afbeelding 249372655">
            <a:extLst>
              <a:ext uri="{FF2B5EF4-FFF2-40B4-BE49-F238E27FC236}">
                <a16:creationId xmlns:a16="http://schemas.microsoft.com/office/drawing/2014/main" id="{25ED27ED-F566-D07A-0C8E-924A03A9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696" y="3152254"/>
            <a:ext cx="3514441" cy="13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B88ED760-C10B-2E5B-C5CB-97284466B5C4}"/>
              </a:ext>
            </a:extLst>
          </p:cNvPr>
          <p:cNvPicPr>
            <a:picLocks noChangeAspect="1"/>
          </p:cNvPicPr>
          <p:nvPr/>
        </p:nvPicPr>
        <p:blipFill>
          <a:blip r:embed="rId4"/>
          <a:stretch>
            <a:fillRect/>
          </a:stretch>
        </p:blipFill>
        <p:spPr>
          <a:xfrm>
            <a:off x="6846021" y="4875738"/>
            <a:ext cx="3845792" cy="1467860"/>
          </a:xfrm>
          <a:prstGeom prst="rect">
            <a:avLst/>
          </a:prstGeom>
        </p:spPr>
      </p:pic>
    </p:spTree>
    <p:extLst>
      <p:ext uri="{BB962C8B-B14F-4D97-AF65-F5344CB8AC3E}">
        <p14:creationId xmlns:p14="http://schemas.microsoft.com/office/powerpoint/2010/main" val="138058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98F15-C943-837A-07C9-A72106BDB830}"/>
              </a:ext>
            </a:extLst>
          </p:cNvPr>
          <p:cNvSpPr>
            <a:spLocks noGrp="1"/>
          </p:cNvSpPr>
          <p:nvPr>
            <p:ph type="title"/>
          </p:nvPr>
        </p:nvSpPr>
        <p:spPr/>
        <p:txBody>
          <a:bodyPr>
            <a:normAutofit fontScale="90000"/>
          </a:bodyPr>
          <a:lstStyle/>
          <a:p>
            <a:br>
              <a:rPr lang="nl-NL" dirty="0">
                <a:solidFill>
                  <a:srgbClr val="7030A0"/>
                </a:solidFill>
              </a:rPr>
            </a:br>
            <a:endParaRPr lang="nl-NL" dirty="0">
              <a:solidFill>
                <a:srgbClr val="7030A0"/>
              </a:solidFill>
            </a:endParaRPr>
          </a:p>
        </p:txBody>
      </p:sp>
      <p:sp>
        <p:nvSpPr>
          <p:cNvPr id="3" name="Tijdelijke aanduiding voor inhoud 2">
            <a:extLst>
              <a:ext uri="{FF2B5EF4-FFF2-40B4-BE49-F238E27FC236}">
                <a16:creationId xmlns:a16="http://schemas.microsoft.com/office/drawing/2014/main" id="{5980A652-089F-0114-FED2-DD1B63CA395C}"/>
              </a:ext>
            </a:extLst>
          </p:cNvPr>
          <p:cNvSpPr>
            <a:spLocks noGrp="1"/>
          </p:cNvSpPr>
          <p:nvPr>
            <p:ph idx="1"/>
          </p:nvPr>
        </p:nvSpPr>
        <p:spPr>
          <a:xfrm>
            <a:off x="46706" y="1537191"/>
            <a:ext cx="10729192" cy="4485292"/>
          </a:xfrm>
        </p:spPr>
        <p:txBody>
          <a:bodyPr/>
          <a:lstStyle/>
          <a:p>
            <a:pPr marR="269875" lvl="0" algn="ctr">
              <a:spcAft>
                <a:spcPts val="0"/>
              </a:spcAft>
            </a:pPr>
            <a:endParaRPr lang="nl-NL" sz="4400" dirty="0">
              <a:solidFill>
                <a:srgbClr val="7030A0"/>
              </a:solidFill>
            </a:endParaRPr>
          </a:p>
          <a:p>
            <a:pPr marR="269875" lvl="0" algn="ctr">
              <a:spcAft>
                <a:spcPts val="0"/>
              </a:spcAft>
            </a:pPr>
            <a:endParaRPr lang="nl-NL" sz="4400" dirty="0">
              <a:solidFill>
                <a:srgbClr val="7030A0"/>
              </a:solidFill>
            </a:endParaRPr>
          </a:p>
          <a:p>
            <a:pPr marR="269875" lvl="0" algn="ctr">
              <a:spcAft>
                <a:spcPts val="0"/>
              </a:spcAft>
            </a:pPr>
            <a:r>
              <a:rPr lang="nl-NL" sz="4400" dirty="0">
                <a:solidFill>
                  <a:srgbClr val="7030A0"/>
                </a:solidFill>
              </a:rPr>
              <a:t>Omdat er liefde is </a:t>
            </a:r>
          </a:p>
          <a:p>
            <a:pPr marR="269875" lvl="0" algn="ctr">
              <a:spcAft>
                <a:spcPts val="0"/>
              </a:spcAft>
            </a:pPr>
            <a:r>
              <a:rPr lang="nl-NL" sz="4400" dirty="0">
                <a:solidFill>
                  <a:srgbClr val="7030A0"/>
                </a:solidFill>
              </a:rPr>
              <a:t>bestaat er geen voorbij</a:t>
            </a:r>
          </a:p>
          <a:p>
            <a:pPr marR="269875" lvl="0" algn="ctr">
              <a:spcAft>
                <a:spcPts val="0"/>
              </a:spcAft>
            </a:pPr>
            <a:r>
              <a:rPr lang="nl-NL" sz="1200" dirty="0">
                <a:solidFill>
                  <a:srgbClr val="7030A0"/>
                </a:solidFill>
              </a:rPr>
              <a:t>								</a:t>
            </a:r>
          </a:p>
          <a:p>
            <a:pPr marR="269875" lvl="0" algn="ctr">
              <a:spcAft>
                <a:spcPts val="0"/>
              </a:spcAft>
            </a:pPr>
            <a:r>
              <a:rPr lang="nl-NL" sz="1200" i="1" dirty="0">
                <a:solidFill>
                  <a:srgbClr val="7030A0"/>
                </a:solidFill>
              </a:rPr>
              <a:t>						</a:t>
            </a:r>
          </a:p>
          <a:p>
            <a:pPr marR="269875" lvl="0" algn="ctr">
              <a:spcAft>
                <a:spcPts val="0"/>
              </a:spcAft>
            </a:pPr>
            <a:r>
              <a:rPr lang="nl-NL" sz="1200" i="1" dirty="0">
                <a:solidFill>
                  <a:srgbClr val="7030A0"/>
                </a:solidFill>
              </a:rPr>
              <a:t>						</a:t>
            </a:r>
            <a:r>
              <a:rPr lang="nl-NL" sz="1800" i="1" dirty="0">
                <a:solidFill>
                  <a:srgbClr val="7030A0"/>
                </a:solidFill>
              </a:rPr>
              <a:t>Toon Hermans</a:t>
            </a:r>
            <a:endParaRPr lang="nl-NL" sz="1200" i="1" dirty="0">
              <a:solidFill>
                <a:srgbClr val="1F3775"/>
              </a:solidFill>
            </a:endParaRPr>
          </a:p>
        </p:txBody>
      </p:sp>
      <p:sp>
        <p:nvSpPr>
          <p:cNvPr id="6" name="Tijdelijke aanduiding voor dianummer 3">
            <a:extLst>
              <a:ext uri="{FF2B5EF4-FFF2-40B4-BE49-F238E27FC236}">
                <a16:creationId xmlns:a16="http://schemas.microsoft.com/office/drawing/2014/main" id="{68CD660A-A66D-D6D7-3199-DE19AF0A04C9}"/>
              </a:ext>
            </a:extLst>
          </p:cNvPr>
          <p:cNvSpPr>
            <a:spLocks noGrp="1"/>
          </p:cNvSpPr>
          <p:nvPr>
            <p:ph type="sldNum" sz="quarter" idx="12"/>
          </p:nvPr>
        </p:nvSpPr>
        <p:spPr>
          <a:xfrm>
            <a:off x="665384" y="7020197"/>
            <a:ext cx="9491837" cy="388985"/>
          </a:xfrm>
        </p:spPr>
        <p:txBody>
          <a:bodyPr/>
          <a:lstStyle/>
          <a:p>
            <a:fld id="{57F1789D-17C2-4515-8862-51A96AB10F7F}" type="slidenum">
              <a:rPr lang="nl-NL" smtClean="0"/>
              <a:pPr/>
              <a:t>11</a:t>
            </a:fld>
            <a:r>
              <a:rPr lang="nl-NL" dirty="0"/>
              <a:t>.  Hospice de Cirkel Jaarverslag 2024</a:t>
            </a:r>
          </a:p>
        </p:txBody>
      </p:sp>
    </p:spTree>
    <p:extLst>
      <p:ext uri="{BB962C8B-B14F-4D97-AF65-F5344CB8AC3E}">
        <p14:creationId xmlns:p14="http://schemas.microsoft.com/office/powerpoint/2010/main" val="222654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2C53C-2F91-399E-47C7-EAB1F986791C}"/>
              </a:ext>
            </a:extLst>
          </p:cNvPr>
          <p:cNvSpPr>
            <a:spLocks noGrp="1"/>
          </p:cNvSpPr>
          <p:nvPr>
            <p:ph type="title"/>
          </p:nvPr>
        </p:nvSpPr>
        <p:spPr/>
        <p:txBody>
          <a:bodyPr>
            <a:normAutofit/>
          </a:bodyPr>
          <a:lstStyle/>
          <a:p>
            <a:r>
              <a:rPr lang="nl-NL" dirty="0">
                <a:solidFill>
                  <a:srgbClr val="7030A0"/>
                </a:solidFill>
              </a:rPr>
              <a:t>Wij als hospice De Cirkel</a:t>
            </a:r>
          </a:p>
        </p:txBody>
      </p:sp>
      <p:sp>
        <p:nvSpPr>
          <p:cNvPr id="3" name="Tijdelijke aanduiding voor inhoud 2">
            <a:extLst>
              <a:ext uri="{FF2B5EF4-FFF2-40B4-BE49-F238E27FC236}">
                <a16:creationId xmlns:a16="http://schemas.microsoft.com/office/drawing/2014/main" id="{6EB51C05-E3FB-89D7-C4C8-141C722C8282}"/>
              </a:ext>
            </a:extLst>
          </p:cNvPr>
          <p:cNvSpPr>
            <a:spLocks noGrp="1"/>
          </p:cNvSpPr>
          <p:nvPr>
            <p:ph idx="1"/>
          </p:nvPr>
        </p:nvSpPr>
        <p:spPr>
          <a:xfrm>
            <a:off x="305347" y="1475582"/>
            <a:ext cx="9851876" cy="5277379"/>
          </a:xfrm>
        </p:spPr>
        <p:txBody>
          <a:bodyPr>
            <a:normAutofit fontScale="92500" lnSpcReduction="10000"/>
          </a:bodyPr>
          <a:lstStyle/>
          <a:p>
            <a:pPr marR="269875"/>
            <a:r>
              <a:rPr lang="nl-NL" sz="2200" b="1" dirty="0">
                <a:solidFill>
                  <a:srgbClr val="7030A0"/>
                </a:solidFill>
                <a:effectLst/>
                <a:latin typeface="+mn-lt"/>
                <a:ea typeface="Times New Roman" panose="02020603050405020304" pitchFamily="18" charset="0"/>
                <a:cs typeface="Times New Roman" panose="02020603050405020304" pitchFamily="18" charset="0"/>
              </a:rPr>
              <a:t>Missie</a:t>
            </a:r>
          </a:p>
          <a:p>
            <a:pPr marR="269875"/>
            <a:r>
              <a:rPr lang="nl-NL" sz="1600" dirty="0">
                <a:latin typeface="+mn-lt"/>
              </a:rPr>
              <a:t>De missie van het hospice is haar bewoners te ondersteunen om op een zo veilig en rustig mogelijke manier te kunnen sterven. Daarbij is er aandacht en ondersteuning voor de naasten. Het hospice vindt het om die reden belangrijk om, zoveel als mogelijk, kwaliteit toe te voegen aan de laatste levensfase van de bewoners. Er is respect voor hun wensen, waarden en behoeften. De bewoners behouden zo lang mogelijk de regie over hun leven. </a:t>
            </a:r>
            <a:endParaRPr lang="nl-NL" sz="1600" dirty="0">
              <a:solidFill>
                <a:srgbClr val="1F3775"/>
              </a:solidFill>
              <a:effectLst/>
              <a:latin typeface="+mn-lt"/>
              <a:ea typeface="Times New Roman" panose="02020603050405020304" pitchFamily="18" charset="0"/>
              <a:cs typeface="Times New Roman" panose="02020603050405020304" pitchFamily="18" charset="0"/>
            </a:endParaRPr>
          </a:p>
          <a:p>
            <a:pPr marR="269875"/>
            <a:r>
              <a:rPr lang="nl-NL" sz="1600" dirty="0">
                <a:solidFill>
                  <a:srgbClr val="1F3775"/>
                </a:solidFill>
                <a:effectLst/>
                <a:latin typeface="+mn-lt"/>
                <a:ea typeface="Times New Roman" panose="02020603050405020304" pitchFamily="18" charset="0"/>
                <a:cs typeface="Times New Roman" panose="02020603050405020304" pitchFamily="18" charset="0"/>
              </a:rPr>
              <a:t> </a:t>
            </a:r>
          </a:p>
          <a:p>
            <a:pPr marR="269875"/>
            <a:r>
              <a:rPr lang="nl-NL" sz="2200" b="1" dirty="0">
                <a:solidFill>
                  <a:srgbClr val="7030A0"/>
                </a:solidFill>
                <a:latin typeface="+mn-lt"/>
                <a:ea typeface="Times New Roman" panose="02020603050405020304" pitchFamily="18" charset="0"/>
                <a:cs typeface="Times New Roman" panose="02020603050405020304" pitchFamily="18" charset="0"/>
              </a:rPr>
              <a:t>Visie</a:t>
            </a:r>
          </a:p>
          <a:p>
            <a:pPr marR="269875"/>
            <a:r>
              <a:rPr lang="nl-NL" sz="1600" dirty="0">
                <a:latin typeface="+mn-lt"/>
              </a:rPr>
              <a:t>Het hospice is een organisatie waar ten behoeve van een goede invulling van haar missie veiligheid, respect en huiselijkheid belangrijke kernwaarden zijn. Om dit te bereiken is er grote aandacht voor: </a:t>
            </a:r>
          </a:p>
          <a:p>
            <a:pPr marL="285750" marR="269875" indent="-285750">
              <a:buFont typeface="Arial" panose="020B0604020202020204" pitchFamily="34" charset="0"/>
              <a:buChar char="•"/>
            </a:pPr>
            <a:r>
              <a:rPr lang="nl-NL" sz="1600" dirty="0">
                <a:latin typeface="+mn-lt"/>
              </a:rPr>
              <a:t>een prettige en veilige werkomgeving waar mensen worden geïnspireerd om het beste in zichzelf naar boven te halen en waar aandacht is voor elkaar;</a:t>
            </a:r>
          </a:p>
          <a:p>
            <a:pPr marL="285750" marR="269875" indent="-285750">
              <a:buFont typeface="Arial" panose="020B0604020202020204" pitchFamily="34" charset="0"/>
              <a:buChar char="•"/>
            </a:pPr>
            <a:r>
              <a:rPr lang="nl-NL" sz="1600" dirty="0">
                <a:latin typeface="+mn-lt"/>
              </a:rPr>
              <a:t>bij- en nascholing voor de vrijwilligers;</a:t>
            </a:r>
          </a:p>
          <a:p>
            <a:pPr marL="285750" marR="269875" indent="-285750">
              <a:buFont typeface="Arial" panose="020B0604020202020204" pitchFamily="34" charset="0"/>
              <a:buChar char="•"/>
            </a:pPr>
            <a:r>
              <a:rPr lang="nl-NL" sz="1600" dirty="0">
                <a:latin typeface="+mn-lt"/>
              </a:rPr>
              <a:t>optimale samenwerking met onze partners in de regio’s;</a:t>
            </a:r>
          </a:p>
          <a:p>
            <a:pPr marL="285750" marR="269875" indent="-285750">
              <a:buFont typeface="Arial" panose="020B0604020202020204" pitchFamily="34" charset="0"/>
              <a:buChar char="•"/>
            </a:pPr>
            <a:r>
              <a:rPr lang="nl-NL" sz="1600" dirty="0">
                <a:latin typeface="+mn-lt"/>
              </a:rPr>
              <a:t>een gezonde bedrijfsvoering met onafhankelijk toezicht.</a:t>
            </a:r>
            <a:endParaRPr lang="nl-NL" sz="1600" dirty="0">
              <a:solidFill>
                <a:srgbClr val="1F3775"/>
              </a:solidFill>
              <a:effectLst/>
              <a:latin typeface="+mn-lt"/>
              <a:ea typeface="Times New Roman" panose="02020603050405020304" pitchFamily="18" charset="0"/>
              <a:cs typeface="Times New Roman" panose="02020603050405020304" pitchFamily="18" charset="0"/>
            </a:endParaRPr>
          </a:p>
          <a:p>
            <a:pPr marR="269875"/>
            <a:endParaRPr lang="nl-NL" sz="1600" dirty="0">
              <a:solidFill>
                <a:srgbClr val="1F3775"/>
              </a:solidFill>
              <a:effectLst/>
              <a:latin typeface="+mn-lt"/>
              <a:ea typeface="Times New Roman" panose="02020603050405020304" pitchFamily="18" charset="0"/>
              <a:cs typeface="Times New Roman" panose="02020603050405020304" pitchFamily="18" charset="0"/>
            </a:endParaRPr>
          </a:p>
          <a:p>
            <a:pPr marR="269875"/>
            <a:r>
              <a:rPr lang="nl-NL" sz="2200" b="1" dirty="0">
                <a:solidFill>
                  <a:srgbClr val="7030A0"/>
                </a:solidFill>
                <a:effectLst/>
                <a:latin typeface="+mn-lt"/>
                <a:ea typeface="Times New Roman" panose="02020603050405020304" pitchFamily="18" charset="0"/>
                <a:cs typeface="Times New Roman" panose="02020603050405020304" pitchFamily="18" charset="0"/>
              </a:rPr>
              <a:t>Doel van de organisatie</a:t>
            </a:r>
          </a:p>
          <a:p>
            <a:pPr marR="269875"/>
            <a:r>
              <a:rPr lang="nl-NL" sz="1600" dirty="0">
                <a:latin typeface="+mn-lt"/>
              </a:rPr>
              <a:t>Het uitgangspunt van het hospice is een organisatie waar betrokkenheid, laagdrempeligheid en vertrouwen belangrijke aspecten zijn. De vrijwilligers vormen samen met het team van manager en coördinatoren een stevig fundament, waarbij de continuïteit en de kwaliteit richting de bewoners collectief en individueel van groot belang is.</a:t>
            </a:r>
            <a:endParaRPr lang="nl-NL" sz="1600" dirty="0">
              <a:solidFill>
                <a:srgbClr val="1F3775"/>
              </a:solidFill>
              <a:effectLst/>
              <a:latin typeface="+mn-lt"/>
              <a:ea typeface="Times New Roman" panose="02020603050405020304" pitchFamily="18" charset="0"/>
              <a:cs typeface="Times New Roman" panose="02020603050405020304" pitchFamily="18" charset="0"/>
            </a:endParaRPr>
          </a:p>
          <a:p>
            <a:pPr marR="269875"/>
            <a:r>
              <a:rPr lang="nl-NL" sz="18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9" name="Tijdelijke aanduiding voor dianummer 3">
            <a:extLst>
              <a:ext uri="{FF2B5EF4-FFF2-40B4-BE49-F238E27FC236}">
                <a16:creationId xmlns:a16="http://schemas.microsoft.com/office/drawing/2014/main" id="{96CB686A-8854-116C-610C-E20DAFF9B686}"/>
              </a:ext>
            </a:extLst>
          </p:cNvPr>
          <p:cNvSpPr>
            <a:spLocks noGrp="1"/>
          </p:cNvSpPr>
          <p:nvPr>
            <p:ph type="sldNum" sz="quarter" idx="12"/>
          </p:nvPr>
        </p:nvSpPr>
        <p:spPr>
          <a:xfrm>
            <a:off x="665384" y="7020197"/>
            <a:ext cx="9491837" cy="388985"/>
          </a:xfrm>
        </p:spPr>
        <p:txBody>
          <a:bodyPr/>
          <a:lstStyle/>
          <a:p>
            <a:fld id="{57F1789D-17C2-4515-8862-51A96AB10F7F}" type="slidenum">
              <a:rPr lang="nl-NL" smtClean="0"/>
              <a:pPr/>
              <a:t>2</a:t>
            </a:fld>
            <a:r>
              <a:rPr lang="nl-NL" dirty="0"/>
              <a:t>.  Hospice de Cirkel Jaarverslag 2024</a:t>
            </a:r>
          </a:p>
        </p:txBody>
      </p:sp>
    </p:spTree>
    <p:extLst>
      <p:ext uri="{BB962C8B-B14F-4D97-AF65-F5344CB8AC3E}">
        <p14:creationId xmlns:p14="http://schemas.microsoft.com/office/powerpoint/2010/main" val="316751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2C53C-2F91-399E-47C7-EAB1F986791C}"/>
              </a:ext>
            </a:extLst>
          </p:cNvPr>
          <p:cNvSpPr>
            <a:spLocks noGrp="1"/>
          </p:cNvSpPr>
          <p:nvPr>
            <p:ph type="title"/>
          </p:nvPr>
        </p:nvSpPr>
        <p:spPr/>
        <p:txBody>
          <a:bodyPr>
            <a:normAutofit/>
          </a:bodyPr>
          <a:lstStyle/>
          <a:p>
            <a:r>
              <a:rPr lang="nl-NL" dirty="0">
                <a:solidFill>
                  <a:srgbClr val="7030A0"/>
                </a:solidFill>
              </a:rPr>
              <a:t>Wij als hospice De Cirkel</a:t>
            </a:r>
          </a:p>
        </p:txBody>
      </p:sp>
      <p:sp>
        <p:nvSpPr>
          <p:cNvPr id="3" name="Tijdelijke aanduiding voor inhoud 2">
            <a:extLst>
              <a:ext uri="{FF2B5EF4-FFF2-40B4-BE49-F238E27FC236}">
                <a16:creationId xmlns:a16="http://schemas.microsoft.com/office/drawing/2014/main" id="{6EB51C05-E3FB-89D7-C4C8-141C722C8282}"/>
              </a:ext>
            </a:extLst>
          </p:cNvPr>
          <p:cNvSpPr>
            <a:spLocks noGrp="1"/>
          </p:cNvSpPr>
          <p:nvPr>
            <p:ph idx="1"/>
          </p:nvPr>
        </p:nvSpPr>
        <p:spPr>
          <a:xfrm>
            <a:off x="305347" y="1475582"/>
            <a:ext cx="7056783" cy="5277379"/>
          </a:xfrm>
        </p:spPr>
        <p:txBody>
          <a:bodyPr>
            <a:normAutofit/>
          </a:bodyPr>
          <a:lstStyle/>
          <a:p>
            <a:pPr marR="269875"/>
            <a:r>
              <a:rPr lang="nl-NL" sz="20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269875"/>
            <a:r>
              <a:rPr lang="nl-NL" sz="2000" b="1" dirty="0">
                <a:solidFill>
                  <a:srgbClr val="7030A0"/>
                </a:solidFill>
                <a:cs typeface="Times New Roman" panose="02020603050405020304" pitchFamily="18" charset="0"/>
              </a:rPr>
              <a:t>Wijze van werken aan kwaliteit</a:t>
            </a:r>
          </a:p>
          <a:p>
            <a:pPr marR="269875"/>
            <a:r>
              <a:rPr lang="nl-NL" sz="1500" dirty="0"/>
              <a:t>Het hospice ziet het kwaliteitskompas van VPTZ als basis voor het beleid en de organisatie van het hospice. De bouwstenen van dit kwaliteitskompas dienen als onderbouwing voor deze kwaliteit en worden gebruikt om het beleid van het hospice verder uit te zetten in het jaarplan en het meerjarenbeleidsplan.</a:t>
            </a:r>
            <a:endParaRPr lang="nl-NL" dirty="0"/>
          </a:p>
          <a:p>
            <a:pPr marR="269875"/>
            <a:r>
              <a:rPr lang="nl-NL" sz="1400" b="1" dirty="0">
                <a:solidFill>
                  <a:srgbClr val="7030A0"/>
                </a:solidFill>
                <a:cs typeface="Times New Roman" panose="02020603050405020304" pitchFamily="18" charset="0"/>
              </a:rPr>
              <a:t> </a:t>
            </a:r>
          </a:p>
          <a:p>
            <a:pPr marR="269875"/>
            <a:r>
              <a:rPr lang="nl-NL" sz="2000" b="1" dirty="0">
                <a:solidFill>
                  <a:srgbClr val="7030A0"/>
                </a:solidFill>
                <a:cs typeface="Times New Roman" panose="02020603050405020304" pitchFamily="18" charset="0"/>
              </a:rPr>
              <a:t>Jaarplan</a:t>
            </a:r>
            <a:endParaRPr lang="nl-NL" sz="2000" b="1" dirty="0">
              <a:solidFill>
                <a:srgbClr val="1F3775"/>
              </a:solidFill>
              <a:cs typeface="Times New Roman" panose="02020603050405020304" pitchFamily="18" charset="0"/>
            </a:endParaRPr>
          </a:p>
          <a:p>
            <a:pPr marR="269875"/>
            <a:r>
              <a:rPr lang="nl-NL" sz="1500" dirty="0"/>
              <a:t>In het jaarplan is de structuur van de bouwstenen aangehouden: - Organisatie en bedrijfsvoering - Opleiding en training - Feedback medewerker en/of vrijwilliger - Feedback bewoner en naasten - Persoonlijk zorgplan - Leren van en met elkaar. Uiteindelijk allemaal ter ondersteuning van het hart van het kompas, dus de bewoner met hieromheen de naasten, de vrijwilligers en de professionals.</a:t>
            </a:r>
          </a:p>
          <a:p>
            <a:pPr marR="269875"/>
            <a:r>
              <a:rPr lang="nl-NL" sz="1500" dirty="0">
                <a:solidFill>
                  <a:srgbClr val="1F3775"/>
                </a:solidFill>
                <a:ea typeface="Times New Roman" panose="02020603050405020304" pitchFamily="18" charset="0"/>
                <a:cs typeface="Times New Roman" panose="02020603050405020304" pitchFamily="18" charset="0"/>
              </a:rPr>
              <a:t>Om de kwaliteit te borgen worden in het jaarplan de concrete doelen voor het komende jaar geformuleerd en wordt er per kwartaal door de manager aan het bestuur gerapporteerd op de voortgang van het jaarplan. Voor de langere termijn is er een meerjarenbeleidsplan dat de doelstellingen voor de komende drie jaar weergeeft</a:t>
            </a:r>
            <a:r>
              <a:rPr lang="nl-NL" sz="1100" dirty="0">
                <a:solidFill>
                  <a:srgbClr val="1F3775"/>
                </a:solidFill>
                <a:ea typeface="Times New Roman" panose="02020603050405020304" pitchFamily="18" charset="0"/>
                <a:cs typeface="Times New Roman" panose="02020603050405020304" pitchFamily="18" charset="0"/>
              </a:rPr>
              <a:t>. </a:t>
            </a:r>
            <a:endParaRPr lang="nl-NL" sz="11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jdelijke aanduiding voor dianummer 3">
            <a:extLst>
              <a:ext uri="{FF2B5EF4-FFF2-40B4-BE49-F238E27FC236}">
                <a16:creationId xmlns:a16="http://schemas.microsoft.com/office/drawing/2014/main" id="{96CB686A-8854-116C-610C-E20DAFF9B686}"/>
              </a:ext>
            </a:extLst>
          </p:cNvPr>
          <p:cNvSpPr>
            <a:spLocks noGrp="1"/>
          </p:cNvSpPr>
          <p:nvPr>
            <p:ph type="sldNum" sz="quarter" idx="12"/>
          </p:nvPr>
        </p:nvSpPr>
        <p:spPr>
          <a:xfrm>
            <a:off x="665384" y="7020197"/>
            <a:ext cx="9491837" cy="388985"/>
          </a:xfrm>
        </p:spPr>
        <p:txBody>
          <a:bodyPr/>
          <a:lstStyle/>
          <a:p>
            <a:pPr marL="228600" indent="-228600">
              <a:buAutoNum type="arabicPeriod" startAt="3"/>
            </a:pPr>
            <a:r>
              <a:rPr lang="nl-NL" dirty="0"/>
              <a:t>Hospice de Cirkel Jaarverslag 2024</a:t>
            </a:r>
          </a:p>
          <a:p>
            <a:endParaRPr lang="nl-NL" dirty="0"/>
          </a:p>
        </p:txBody>
      </p:sp>
      <p:pic>
        <p:nvPicPr>
          <p:cNvPr id="4" name="Afbeelding 3" descr="Afbeelding met tekst, cirkel, logo, Handelsmerk&#10;&#10;Automatisch gegenereerde beschrijving">
            <a:extLst>
              <a:ext uri="{FF2B5EF4-FFF2-40B4-BE49-F238E27FC236}">
                <a16:creationId xmlns:a16="http://schemas.microsoft.com/office/drawing/2014/main" id="{C0D6939A-1A1B-D989-81B0-E001D6C454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6825" y="2051645"/>
            <a:ext cx="3624988" cy="3456384"/>
          </a:xfrm>
          <a:prstGeom prst="rect">
            <a:avLst/>
          </a:prstGeom>
        </p:spPr>
      </p:pic>
    </p:spTree>
    <p:extLst>
      <p:ext uri="{BB962C8B-B14F-4D97-AF65-F5344CB8AC3E}">
        <p14:creationId xmlns:p14="http://schemas.microsoft.com/office/powerpoint/2010/main" val="342842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D756-55C1-6E46-0E4C-33BF97FB36F9}"/>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243EFD48-815B-59FC-1018-A2720598B513}"/>
              </a:ext>
            </a:extLst>
          </p:cNvPr>
          <p:cNvPicPr>
            <a:picLocks noChangeAspect="1"/>
          </p:cNvPicPr>
          <p:nvPr/>
        </p:nvPicPr>
        <p:blipFill>
          <a:blip r:embed="rId2"/>
          <a:stretch>
            <a:fillRect/>
          </a:stretch>
        </p:blipFill>
        <p:spPr>
          <a:xfrm>
            <a:off x="5730547" y="4211885"/>
            <a:ext cx="4644837" cy="2798095"/>
          </a:xfrm>
          <a:prstGeom prst="rect">
            <a:avLst/>
          </a:prstGeom>
        </p:spPr>
      </p:pic>
      <p:sp>
        <p:nvSpPr>
          <p:cNvPr id="2" name="Titel 1">
            <a:extLst>
              <a:ext uri="{FF2B5EF4-FFF2-40B4-BE49-F238E27FC236}">
                <a16:creationId xmlns:a16="http://schemas.microsoft.com/office/drawing/2014/main" id="{4A1356E0-2BEA-CED5-ABB4-117E64683980}"/>
              </a:ext>
            </a:extLst>
          </p:cNvPr>
          <p:cNvSpPr>
            <a:spLocks noGrp="1"/>
          </p:cNvSpPr>
          <p:nvPr>
            <p:ph type="title"/>
          </p:nvPr>
        </p:nvSpPr>
        <p:spPr/>
        <p:txBody>
          <a:bodyPr>
            <a:normAutofit/>
          </a:bodyPr>
          <a:lstStyle/>
          <a:p>
            <a:r>
              <a:rPr lang="nl-NL" dirty="0">
                <a:solidFill>
                  <a:srgbClr val="7030A0"/>
                </a:solidFill>
              </a:rPr>
              <a:t>Hospice De Cirkel in 2024</a:t>
            </a:r>
          </a:p>
        </p:txBody>
      </p:sp>
      <p:sp>
        <p:nvSpPr>
          <p:cNvPr id="3" name="Tijdelijke aanduiding voor inhoud 2">
            <a:extLst>
              <a:ext uri="{FF2B5EF4-FFF2-40B4-BE49-F238E27FC236}">
                <a16:creationId xmlns:a16="http://schemas.microsoft.com/office/drawing/2014/main" id="{0D648A69-35D4-C985-5F92-273B7EAA9A08}"/>
              </a:ext>
            </a:extLst>
          </p:cNvPr>
          <p:cNvSpPr>
            <a:spLocks noGrp="1"/>
          </p:cNvSpPr>
          <p:nvPr>
            <p:ph idx="1"/>
          </p:nvPr>
        </p:nvSpPr>
        <p:spPr>
          <a:xfrm>
            <a:off x="316429" y="1331565"/>
            <a:ext cx="5328591" cy="5447002"/>
          </a:xfrm>
        </p:spPr>
        <p:txBody>
          <a:bodyPr>
            <a:normAutofit/>
          </a:bodyPr>
          <a:lstStyle/>
          <a:p>
            <a:pPr marR="269875"/>
            <a:r>
              <a:rPr lang="nl-NL" sz="15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269875"/>
            <a:r>
              <a:rPr lang="nl-NL" sz="1500" b="1" dirty="0">
                <a:solidFill>
                  <a:srgbClr val="7030A0"/>
                </a:solidFill>
                <a:cs typeface="Times New Roman" panose="02020603050405020304" pitchFamily="18" charset="0"/>
              </a:rPr>
              <a:t>Vrijwilligers</a:t>
            </a:r>
          </a:p>
          <a:p>
            <a:pPr marR="269875"/>
            <a:r>
              <a:rPr lang="nl-NL" sz="1500" dirty="0"/>
              <a:t>Er zijn in 2024 10 vrijwilligers gestopt en 20 nieuwe vrijwilligers gestart. In Hendrik-Ido-Ambacht zijn 77 en in Papendrecht 83 vrijwilligers actief, zowel direct bij de bewoners als in de tuin, voor het klussen, koken of als vrijwillig coördinator. Halverwege het jaar was de bezetting krap, waardoor er vaker oproepen gedaan moesten worden voor openstaande diensten. Gelukkig is het werven van nieuwe vrijwilligers succesvol geweest mede door de persberichten en de zomerparkdag in Hendrik-Ido-Ambacht.</a:t>
            </a:r>
          </a:p>
          <a:p>
            <a:pPr marR="269875"/>
            <a:endParaRPr lang="nl-NL" sz="1500" dirty="0"/>
          </a:p>
          <a:p>
            <a:pPr marR="269875"/>
            <a:r>
              <a:rPr lang="nl-NL" sz="1500" b="1" dirty="0">
                <a:solidFill>
                  <a:srgbClr val="7030A0"/>
                </a:solidFill>
                <a:cs typeface="Times New Roman" panose="02020603050405020304" pitchFamily="18" charset="0"/>
              </a:rPr>
              <a:t>Bestuur</a:t>
            </a:r>
            <a:endParaRPr lang="nl-NL" sz="1500" dirty="0"/>
          </a:p>
          <a:p>
            <a:pPr marR="269875"/>
            <a:r>
              <a:rPr lang="nl-NL" sz="1500" dirty="0"/>
              <a:t>Gedurende het jaar zijn er diverse wisselingen geweest in het bestuur. Halverwege het jaar hebben we afscheid genomen van Ton den Hartog en is Annemieke Thijssen gestart als bestuurder met de portefeuille medisch. Penningmeester Edwin van Wijngaarden heeft per september het stokje over kunnen dragen aan Eric van Wingerden, eveneens penningmeester van de vriendenstichting. </a:t>
            </a:r>
            <a:r>
              <a:rPr lang="nl-NL" sz="15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Ein</a:t>
            </a:r>
            <a:r>
              <a:rPr lang="nl-NL" sz="1500" dirty="0">
                <a:solidFill>
                  <a:srgbClr val="1F3775"/>
                </a:solidFill>
                <a:ea typeface="Times New Roman" panose="02020603050405020304" pitchFamily="18" charset="0"/>
                <a:cs typeface="Times New Roman" panose="02020603050405020304" pitchFamily="18" charset="0"/>
              </a:rPr>
              <a:t>d van het jaar hebben Ad van Driel en Kees de Ruijter afscheid genomen en is Sasja Ouwens gestart als nieuwe voorzitter van het bestuur.</a:t>
            </a:r>
            <a:endParaRPr lang="nl-NL" sz="15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endParaRPr>
          </a:p>
          <a:p>
            <a:pPr marR="269875"/>
            <a:endParaRPr lang="nl-NL" sz="1500" dirty="0"/>
          </a:p>
          <a:p>
            <a:pPr marR="269875"/>
            <a:endParaRPr lang="nl-NL" sz="1500" dirty="0"/>
          </a:p>
        </p:txBody>
      </p:sp>
      <p:sp>
        <p:nvSpPr>
          <p:cNvPr id="9" name="Tijdelijke aanduiding voor dianummer 3">
            <a:extLst>
              <a:ext uri="{FF2B5EF4-FFF2-40B4-BE49-F238E27FC236}">
                <a16:creationId xmlns:a16="http://schemas.microsoft.com/office/drawing/2014/main" id="{C65212D4-B3E5-89B6-7107-383E52E359DA}"/>
              </a:ext>
            </a:extLst>
          </p:cNvPr>
          <p:cNvSpPr>
            <a:spLocks noGrp="1"/>
          </p:cNvSpPr>
          <p:nvPr>
            <p:ph type="sldNum" sz="quarter" idx="12"/>
          </p:nvPr>
        </p:nvSpPr>
        <p:spPr>
          <a:xfrm>
            <a:off x="665384" y="7020197"/>
            <a:ext cx="9491837" cy="388985"/>
          </a:xfrm>
        </p:spPr>
        <p:txBody>
          <a:bodyPr/>
          <a:lstStyle/>
          <a:p>
            <a:r>
              <a:rPr lang="nl-NL" dirty="0"/>
              <a:t>4. Hospice de Cirkel Jaarverslag 2024</a:t>
            </a:r>
          </a:p>
          <a:p>
            <a:endParaRPr lang="nl-NL" dirty="0"/>
          </a:p>
        </p:txBody>
      </p:sp>
      <p:pic>
        <p:nvPicPr>
          <p:cNvPr id="5" name="Afbeelding 4" descr="Afbeelding met buitenshuis, plant, hemel, schoeisel&#10;&#10;Door AI gegenereerde inhoud is mogelijk onjuist.">
            <a:extLst>
              <a:ext uri="{FF2B5EF4-FFF2-40B4-BE49-F238E27FC236}">
                <a16:creationId xmlns:a16="http://schemas.microsoft.com/office/drawing/2014/main" id="{AC29EDC2-9FF0-4A26-A2E6-311515184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986" y="1907630"/>
            <a:ext cx="3093025" cy="2062017"/>
          </a:xfrm>
          <a:prstGeom prst="rect">
            <a:avLst/>
          </a:prstGeom>
        </p:spPr>
      </p:pic>
    </p:spTree>
    <p:extLst>
      <p:ext uri="{BB962C8B-B14F-4D97-AF65-F5344CB8AC3E}">
        <p14:creationId xmlns:p14="http://schemas.microsoft.com/office/powerpoint/2010/main" val="313381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62E18-AC2B-A3C5-B211-905839ADA2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B9B373-1147-2049-DA23-65E91003922A}"/>
              </a:ext>
            </a:extLst>
          </p:cNvPr>
          <p:cNvSpPr>
            <a:spLocks noGrp="1"/>
          </p:cNvSpPr>
          <p:nvPr>
            <p:ph type="title"/>
          </p:nvPr>
        </p:nvSpPr>
        <p:spPr>
          <a:xfrm>
            <a:off x="305348" y="539478"/>
            <a:ext cx="7200798" cy="936104"/>
          </a:xfrm>
        </p:spPr>
        <p:txBody>
          <a:bodyPr>
            <a:normAutofit fontScale="90000"/>
          </a:bodyPr>
          <a:lstStyle/>
          <a:p>
            <a:r>
              <a:rPr lang="nl-NL" dirty="0">
                <a:solidFill>
                  <a:srgbClr val="7030A0"/>
                </a:solidFill>
              </a:rPr>
              <a:t>Hospice de Cirkel 2024 in vogelvlucht</a:t>
            </a:r>
            <a:br>
              <a:rPr lang="nl-NL" dirty="0">
                <a:solidFill>
                  <a:srgbClr val="7030A0"/>
                </a:solidFill>
              </a:rPr>
            </a:br>
            <a:endParaRPr lang="nl-NL" dirty="0">
              <a:solidFill>
                <a:srgbClr val="7030A0"/>
              </a:solidFill>
            </a:endParaRPr>
          </a:p>
        </p:txBody>
      </p:sp>
      <p:sp>
        <p:nvSpPr>
          <p:cNvPr id="3" name="Tijdelijke aanduiding voor inhoud 2">
            <a:extLst>
              <a:ext uri="{FF2B5EF4-FFF2-40B4-BE49-F238E27FC236}">
                <a16:creationId xmlns:a16="http://schemas.microsoft.com/office/drawing/2014/main" id="{483AD2A5-FDD6-FD00-DFC9-47A34DA613BD}"/>
              </a:ext>
            </a:extLst>
          </p:cNvPr>
          <p:cNvSpPr>
            <a:spLocks noGrp="1"/>
          </p:cNvSpPr>
          <p:nvPr>
            <p:ph idx="1"/>
          </p:nvPr>
        </p:nvSpPr>
        <p:spPr>
          <a:xfrm>
            <a:off x="305347" y="1141147"/>
            <a:ext cx="6336703" cy="3214754"/>
          </a:xfrm>
        </p:spPr>
        <p:txBody>
          <a:bodyPr>
            <a:normAutofit/>
          </a:bodyPr>
          <a:lstStyle/>
          <a:p>
            <a:pPr marR="269875"/>
            <a:r>
              <a:rPr lang="nl-NL" sz="20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2000" dirty="0"/>
          </a:p>
        </p:txBody>
      </p:sp>
      <p:sp>
        <p:nvSpPr>
          <p:cNvPr id="9" name="Tijdelijke aanduiding voor dianummer 3">
            <a:extLst>
              <a:ext uri="{FF2B5EF4-FFF2-40B4-BE49-F238E27FC236}">
                <a16:creationId xmlns:a16="http://schemas.microsoft.com/office/drawing/2014/main" id="{D4EF29BC-F672-C63E-5540-FE4BD4E2F25A}"/>
              </a:ext>
            </a:extLst>
          </p:cNvPr>
          <p:cNvSpPr>
            <a:spLocks noGrp="1"/>
          </p:cNvSpPr>
          <p:nvPr>
            <p:ph type="sldNum" sz="quarter" idx="12"/>
          </p:nvPr>
        </p:nvSpPr>
        <p:spPr>
          <a:xfrm>
            <a:off x="665384" y="7020197"/>
            <a:ext cx="9491837" cy="388985"/>
          </a:xfrm>
        </p:spPr>
        <p:txBody>
          <a:bodyPr/>
          <a:lstStyle/>
          <a:p>
            <a:r>
              <a:rPr lang="nl-NL" dirty="0"/>
              <a:t>5. Hospice de Cirkel Jaarverslag 2024</a:t>
            </a:r>
          </a:p>
          <a:p>
            <a:endParaRPr lang="nl-NL" dirty="0"/>
          </a:p>
        </p:txBody>
      </p:sp>
      <p:sp>
        <p:nvSpPr>
          <p:cNvPr id="8" name="Tijdelijke aanduiding voor inhoud 2">
            <a:extLst>
              <a:ext uri="{FF2B5EF4-FFF2-40B4-BE49-F238E27FC236}">
                <a16:creationId xmlns:a16="http://schemas.microsoft.com/office/drawing/2014/main" id="{1CC8B08C-AE43-5844-2C4E-A4321D873292}"/>
              </a:ext>
            </a:extLst>
          </p:cNvPr>
          <p:cNvSpPr txBox="1">
            <a:spLocks/>
          </p:cNvSpPr>
          <p:nvPr/>
        </p:nvSpPr>
        <p:spPr>
          <a:xfrm>
            <a:off x="382982" y="1202022"/>
            <a:ext cx="7272808" cy="5674159"/>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182762"/>
              </a:buClr>
              <a:buFontTx/>
              <a:buNone/>
              <a:defRPr sz="1400" b="0" i="0" kern="1200">
                <a:solidFill>
                  <a:srgbClr val="182762"/>
                </a:solidFill>
                <a:latin typeface="Calibri" panose="020F0502020204030204" pitchFamily="34" charset="0"/>
                <a:ea typeface="Verdana" panose="020B0604030504040204" pitchFamily="34" charset="0"/>
                <a:cs typeface="Calibri" panose="020F0502020204030204" pitchFamily="34" charset="0"/>
              </a:defRPr>
            </a:lvl1pPr>
            <a:lvl2pPr marL="4572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2pPr>
            <a:lvl3pPr marL="9144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3pPr>
            <a:lvl4pPr marL="13716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4pPr>
            <a:lvl5pPr marL="18288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269875"/>
            <a:r>
              <a:rPr lang="nl-NL" sz="2000" dirty="0">
                <a:solidFill>
                  <a:srgbClr val="1F3775"/>
                </a:solidFill>
                <a:ea typeface="Times New Roman" panose="02020603050405020304" pitchFamily="18" charset="0"/>
                <a:cs typeface="Times New Roman" panose="02020603050405020304" pitchFamily="18" charset="0"/>
              </a:rPr>
              <a:t> </a:t>
            </a:r>
          </a:p>
          <a:p>
            <a:pPr marR="269875"/>
            <a:r>
              <a:rPr lang="nl-NL" sz="2000" b="1" dirty="0">
                <a:solidFill>
                  <a:srgbClr val="7030A0"/>
                </a:solidFill>
                <a:cs typeface="Times New Roman" panose="02020603050405020304" pitchFamily="18" charset="0"/>
              </a:rPr>
              <a:t>Donaties</a:t>
            </a:r>
          </a:p>
          <a:p>
            <a:pPr marR="269875"/>
            <a:r>
              <a:rPr lang="nl-NL" sz="2000" dirty="0"/>
              <a:t>Door diverse mooie donaties hebben we verbeteringen kunnen doen, zoals nieuwe stoelen in de woonkamer in Hendrik-Ido-Ambacht, een stapstenenpad naar de gedenkplaats en een rotstuin bij de voordeur in Papendrecht, optimalisatie van de werkplekken van de coördinatoren, handschoenenhouders op de kamers, regentonnen enzovoort. </a:t>
            </a:r>
          </a:p>
          <a:p>
            <a:pPr marR="269875"/>
            <a:endParaRPr lang="nl-NL" sz="2000" dirty="0"/>
          </a:p>
          <a:p>
            <a:pPr marR="269875"/>
            <a:r>
              <a:rPr lang="nl-NL" sz="2000" b="1" dirty="0">
                <a:solidFill>
                  <a:srgbClr val="7030A0"/>
                </a:solidFill>
                <a:cs typeface="Times New Roman" panose="02020603050405020304" pitchFamily="18" charset="0"/>
              </a:rPr>
              <a:t>Vrijwilligers uitje</a:t>
            </a:r>
          </a:p>
          <a:p>
            <a:pPr marR="269875"/>
            <a:r>
              <a:rPr lang="nl-NL" sz="2000" dirty="0"/>
              <a:t>In april hebben we en mooi uitje gehad naar de molens op Kinderdijk en dit afgesloten met een etentje, grotendeels te danken aan sponsoring. </a:t>
            </a:r>
          </a:p>
          <a:p>
            <a:pPr marR="269875"/>
            <a:endParaRPr lang="nl-NL" sz="2000" dirty="0"/>
          </a:p>
          <a:p>
            <a:pPr marR="269875"/>
            <a:r>
              <a:rPr lang="nl-NL" sz="2000" b="1" dirty="0">
                <a:solidFill>
                  <a:srgbClr val="7030A0"/>
                </a:solidFill>
                <a:cs typeface="Times New Roman" panose="02020603050405020304" pitchFamily="18" charset="0"/>
              </a:rPr>
              <a:t>Magazine en brochures</a:t>
            </a:r>
            <a:endParaRPr lang="nl-NL" sz="2000" dirty="0"/>
          </a:p>
          <a:p>
            <a:pPr marR="269875"/>
            <a:r>
              <a:rPr lang="nl-NL" sz="2000" dirty="0"/>
              <a:t>Verder is halverwege het jaar ons magazine in de nieuwe vorm uitgekomen en zijn tegelijkertijd de nieuwe brochures in gebruik genomen. </a:t>
            </a:r>
          </a:p>
          <a:p>
            <a:pPr marR="269875"/>
            <a:endParaRPr lang="nl-NL" sz="2000" dirty="0"/>
          </a:p>
          <a:p>
            <a:pPr marR="269875"/>
            <a:r>
              <a:rPr lang="nl-NL" sz="2000" b="1" dirty="0">
                <a:solidFill>
                  <a:srgbClr val="7030A0"/>
                </a:solidFill>
                <a:cs typeface="Times New Roman" panose="02020603050405020304" pitchFamily="18" charset="0"/>
              </a:rPr>
              <a:t>Nachtdienst</a:t>
            </a:r>
            <a:endParaRPr lang="nl-NL" sz="2000" dirty="0"/>
          </a:p>
          <a:p>
            <a:pPr marR="269875"/>
            <a:r>
              <a:rPr lang="nl-NL" sz="2000" dirty="0"/>
              <a:t>In juli is de nachtdienst in Hendrik-Ido-Ambacht van twee naar één persoon teruggebracht. </a:t>
            </a:r>
          </a:p>
          <a:p>
            <a:pPr marR="269875"/>
            <a:endParaRPr lang="nl-NL" sz="2000" b="1" dirty="0">
              <a:solidFill>
                <a:srgbClr val="7030A0"/>
              </a:solidFill>
              <a:cs typeface="Times New Roman" panose="02020603050405020304" pitchFamily="18" charset="0"/>
            </a:endParaRPr>
          </a:p>
          <a:p>
            <a:pPr marR="269875"/>
            <a:r>
              <a:rPr lang="nl-NL" sz="2000" b="1" dirty="0">
                <a:solidFill>
                  <a:srgbClr val="7030A0"/>
                </a:solidFill>
                <a:cs typeface="Times New Roman" panose="02020603050405020304" pitchFamily="18" charset="0"/>
              </a:rPr>
              <a:t>Stages Co-</a:t>
            </a:r>
            <a:r>
              <a:rPr lang="nl-NL" sz="2000" b="1" dirty="0" err="1">
                <a:solidFill>
                  <a:srgbClr val="7030A0"/>
                </a:solidFill>
                <a:cs typeface="Times New Roman" panose="02020603050405020304" pitchFamily="18" charset="0"/>
              </a:rPr>
              <a:t>assisenten</a:t>
            </a:r>
            <a:r>
              <a:rPr lang="nl-NL" sz="2000" b="1" dirty="0">
                <a:solidFill>
                  <a:srgbClr val="7030A0"/>
                </a:solidFill>
                <a:cs typeface="Times New Roman" panose="02020603050405020304" pitchFamily="18" charset="0"/>
              </a:rPr>
              <a:t> EMC</a:t>
            </a:r>
          </a:p>
          <a:p>
            <a:pPr marR="269875"/>
            <a:r>
              <a:rPr lang="nl-NL" sz="2000" dirty="0"/>
              <a:t>Gedurende het jaar zijn we gestart met het bieden van twee stagedagen tijdens de laatste coschappen van artsen in opleiding van het Erasmus MC, dit is positief geëvalueerd en zal in 2025 voortgezet worden. </a:t>
            </a:r>
          </a:p>
          <a:p>
            <a:pPr marR="269875"/>
            <a:endParaRPr lang="nl-NL" sz="2000" dirty="0"/>
          </a:p>
          <a:p>
            <a:pPr marR="269875"/>
            <a:endParaRPr lang="nl-NL" sz="2000" dirty="0"/>
          </a:p>
          <a:p>
            <a:pPr marR="269875"/>
            <a:endParaRPr lang="nl-NL" sz="2000" dirty="0"/>
          </a:p>
          <a:p>
            <a:pPr marR="269875"/>
            <a:endParaRPr lang="nl-NL" sz="2000" dirty="0"/>
          </a:p>
        </p:txBody>
      </p:sp>
      <p:pic>
        <p:nvPicPr>
          <p:cNvPr id="5" name="Afbeelding 4">
            <a:extLst>
              <a:ext uri="{FF2B5EF4-FFF2-40B4-BE49-F238E27FC236}">
                <a16:creationId xmlns:a16="http://schemas.microsoft.com/office/drawing/2014/main" id="{9530BA1F-4A6F-C626-C267-14677887A9DD}"/>
              </a:ext>
            </a:extLst>
          </p:cNvPr>
          <p:cNvPicPr>
            <a:picLocks noChangeAspect="1"/>
          </p:cNvPicPr>
          <p:nvPr/>
        </p:nvPicPr>
        <p:blipFill>
          <a:blip r:embed="rId2"/>
          <a:stretch>
            <a:fillRect/>
          </a:stretch>
        </p:blipFill>
        <p:spPr>
          <a:xfrm>
            <a:off x="7870445" y="1748090"/>
            <a:ext cx="2438386" cy="5215621"/>
          </a:xfrm>
          <a:prstGeom prst="rect">
            <a:avLst/>
          </a:prstGeom>
        </p:spPr>
      </p:pic>
    </p:spTree>
    <p:extLst>
      <p:ext uri="{BB962C8B-B14F-4D97-AF65-F5344CB8AC3E}">
        <p14:creationId xmlns:p14="http://schemas.microsoft.com/office/powerpoint/2010/main" val="82924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9C42-5BAB-D5A6-4679-B67B046A2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15722B-8C75-3CD4-AC08-78AFF6AFD030}"/>
              </a:ext>
            </a:extLst>
          </p:cNvPr>
          <p:cNvSpPr>
            <a:spLocks noGrp="1"/>
          </p:cNvSpPr>
          <p:nvPr>
            <p:ph type="title"/>
          </p:nvPr>
        </p:nvSpPr>
        <p:spPr>
          <a:xfrm>
            <a:off x="382982" y="539478"/>
            <a:ext cx="7051156" cy="936104"/>
          </a:xfrm>
        </p:spPr>
        <p:txBody>
          <a:bodyPr>
            <a:normAutofit fontScale="90000"/>
          </a:bodyPr>
          <a:lstStyle/>
          <a:p>
            <a:r>
              <a:rPr lang="nl-NL" dirty="0">
                <a:solidFill>
                  <a:srgbClr val="7030A0"/>
                </a:solidFill>
              </a:rPr>
              <a:t>Hospice de Cirkel 2024 in vogelvlucht</a:t>
            </a:r>
          </a:p>
        </p:txBody>
      </p:sp>
      <p:sp>
        <p:nvSpPr>
          <p:cNvPr id="3" name="Tijdelijke aanduiding voor inhoud 2">
            <a:extLst>
              <a:ext uri="{FF2B5EF4-FFF2-40B4-BE49-F238E27FC236}">
                <a16:creationId xmlns:a16="http://schemas.microsoft.com/office/drawing/2014/main" id="{232DA68A-197E-D33C-E33E-568FFEC14FC8}"/>
              </a:ext>
            </a:extLst>
          </p:cNvPr>
          <p:cNvSpPr>
            <a:spLocks noGrp="1"/>
          </p:cNvSpPr>
          <p:nvPr>
            <p:ph idx="1"/>
          </p:nvPr>
        </p:nvSpPr>
        <p:spPr>
          <a:xfrm>
            <a:off x="305347" y="1141147"/>
            <a:ext cx="6336703" cy="3214754"/>
          </a:xfrm>
        </p:spPr>
        <p:txBody>
          <a:bodyPr>
            <a:normAutofit/>
          </a:bodyPr>
          <a:lstStyle/>
          <a:p>
            <a:pPr marR="269875"/>
            <a:r>
              <a:rPr lang="nl-NL" sz="2000" dirty="0">
                <a:solidFill>
                  <a:srgbClr val="1F377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2000" dirty="0"/>
          </a:p>
        </p:txBody>
      </p:sp>
      <p:sp>
        <p:nvSpPr>
          <p:cNvPr id="9" name="Tijdelijke aanduiding voor dianummer 3">
            <a:extLst>
              <a:ext uri="{FF2B5EF4-FFF2-40B4-BE49-F238E27FC236}">
                <a16:creationId xmlns:a16="http://schemas.microsoft.com/office/drawing/2014/main" id="{02C1303E-0517-3EA8-D0F4-E88E7009A833}"/>
              </a:ext>
            </a:extLst>
          </p:cNvPr>
          <p:cNvSpPr>
            <a:spLocks noGrp="1"/>
          </p:cNvSpPr>
          <p:nvPr>
            <p:ph type="sldNum" sz="quarter" idx="12"/>
          </p:nvPr>
        </p:nvSpPr>
        <p:spPr>
          <a:xfrm>
            <a:off x="665384" y="7020197"/>
            <a:ext cx="9491837" cy="388985"/>
          </a:xfrm>
        </p:spPr>
        <p:txBody>
          <a:bodyPr/>
          <a:lstStyle/>
          <a:p>
            <a:r>
              <a:rPr lang="nl-NL" dirty="0"/>
              <a:t>6. Hospice de Cirkel Jaarverslag 2024</a:t>
            </a:r>
          </a:p>
          <a:p>
            <a:endParaRPr lang="nl-NL" dirty="0"/>
          </a:p>
        </p:txBody>
      </p:sp>
      <p:sp>
        <p:nvSpPr>
          <p:cNvPr id="8" name="Tijdelijke aanduiding voor inhoud 2">
            <a:extLst>
              <a:ext uri="{FF2B5EF4-FFF2-40B4-BE49-F238E27FC236}">
                <a16:creationId xmlns:a16="http://schemas.microsoft.com/office/drawing/2014/main" id="{DAD8766E-2A72-AFB1-81BD-CE0D83524C22}"/>
              </a:ext>
            </a:extLst>
          </p:cNvPr>
          <p:cNvSpPr txBox="1">
            <a:spLocks/>
          </p:cNvSpPr>
          <p:nvPr/>
        </p:nvSpPr>
        <p:spPr>
          <a:xfrm>
            <a:off x="382982" y="1202022"/>
            <a:ext cx="7272808" cy="5997379"/>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182762"/>
              </a:buClr>
              <a:buFontTx/>
              <a:buNone/>
              <a:defRPr sz="1400" b="0" i="0" kern="1200">
                <a:solidFill>
                  <a:srgbClr val="182762"/>
                </a:solidFill>
                <a:latin typeface="Calibri" panose="020F0502020204030204" pitchFamily="34" charset="0"/>
                <a:ea typeface="Verdana" panose="020B0604030504040204" pitchFamily="34" charset="0"/>
                <a:cs typeface="Calibri" panose="020F0502020204030204" pitchFamily="34" charset="0"/>
              </a:defRPr>
            </a:lvl1pPr>
            <a:lvl2pPr marL="4572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2pPr>
            <a:lvl3pPr marL="9144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3pPr>
            <a:lvl4pPr marL="13716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4pPr>
            <a:lvl5pPr marL="18288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269875"/>
            <a:r>
              <a:rPr lang="nl-NL" sz="2000" dirty="0">
                <a:solidFill>
                  <a:srgbClr val="1F3775"/>
                </a:solidFill>
                <a:ea typeface="Times New Roman" panose="02020603050405020304" pitchFamily="18" charset="0"/>
                <a:cs typeface="Times New Roman" panose="02020603050405020304" pitchFamily="18" charset="0"/>
              </a:rPr>
              <a:t> </a:t>
            </a:r>
          </a:p>
          <a:p>
            <a:pPr marR="269875"/>
            <a:r>
              <a:rPr lang="nl-NL" sz="2000" b="1" dirty="0">
                <a:solidFill>
                  <a:srgbClr val="7030A0"/>
                </a:solidFill>
                <a:cs typeface="Times New Roman" panose="02020603050405020304" pitchFamily="18" charset="0"/>
              </a:rPr>
              <a:t>BSTED</a:t>
            </a:r>
          </a:p>
          <a:p>
            <a:pPr marR="269875"/>
            <a:r>
              <a:rPr lang="nl-NL" sz="2000" dirty="0"/>
              <a:t>Er is gedurende het jaar beleid gemaakt rondom Bewust Stoppen met Eten en Drinken (BSTED) in afstemming met alle betrokkenen en aansluitend is een avond in het Albert Schweitzer Ziekenhuis georganiseerd over BSTED. Na deze stap is het mogelijk dat we ook bewoners opnemen en ondersteunen die kiezen voor BSTED. </a:t>
            </a:r>
          </a:p>
          <a:p>
            <a:pPr marR="269875"/>
            <a:endParaRPr lang="nl-NL" sz="2000" dirty="0"/>
          </a:p>
          <a:p>
            <a:pPr marR="269875"/>
            <a:r>
              <a:rPr lang="nl-NL" sz="2000" b="1" dirty="0">
                <a:solidFill>
                  <a:srgbClr val="7030A0"/>
                </a:solidFill>
                <a:cs typeface="Times New Roman" panose="02020603050405020304" pitchFamily="18" charset="0"/>
              </a:rPr>
              <a:t>Subsidie</a:t>
            </a:r>
            <a:endParaRPr lang="nl-NL" sz="2000" dirty="0"/>
          </a:p>
          <a:p>
            <a:pPr marR="269875"/>
            <a:r>
              <a:rPr lang="nl-NL" sz="2000" dirty="0"/>
              <a:t>Eind van het jaar was er veel financiële onrust omdat de subsidie van VWS aanzienlijk lager zou uitvallen, doordat hetzelfde subsidiebedrag met meer hospices gedeeld zou moeten worden. Gelukkig is door de lobby van VPTZ uiteindelijk een aanvulling gedaan, zodat de subsidie gelijk is gebleven. </a:t>
            </a:r>
          </a:p>
          <a:p>
            <a:pPr marR="269875"/>
            <a:endParaRPr lang="nl-NL" sz="2000" dirty="0"/>
          </a:p>
          <a:p>
            <a:pPr marR="269875"/>
            <a:r>
              <a:rPr lang="nl-NL" sz="2000" b="1" dirty="0">
                <a:solidFill>
                  <a:srgbClr val="7030A0"/>
                </a:solidFill>
                <a:cs typeface="Times New Roman" panose="02020603050405020304" pitchFamily="18" charset="0"/>
              </a:rPr>
              <a:t>Vergoedingen thuiszorg </a:t>
            </a:r>
            <a:endParaRPr lang="nl-NL" sz="2000" dirty="0"/>
          </a:p>
          <a:p>
            <a:pPr marR="269875"/>
            <a:r>
              <a:rPr lang="nl-NL" sz="2000" dirty="0"/>
              <a:t>Gelijktijdig was er onrust vanwege een aanpassing bij de vergoeding van de thuiszorg naar een dagtarief. Het dagtarief leek niet toereikend om de volledige zorg die noodzakelijk is in het hospice te kunnen leveren. Gelukkig is dit meteen opgepakt door de drie thuiszorgorganisaties en hebben zij uiteindelijk zo onderhandeld dat ze voor het hospice de volledige zorg blijven bieden. </a:t>
            </a:r>
          </a:p>
          <a:p>
            <a:pPr marR="269875"/>
            <a:endParaRPr lang="nl-NL" sz="2000" dirty="0"/>
          </a:p>
          <a:p>
            <a:pPr marR="269875"/>
            <a:r>
              <a:rPr lang="nl-NL" sz="2000" b="1" dirty="0">
                <a:solidFill>
                  <a:srgbClr val="7030A0"/>
                </a:solidFill>
                <a:cs typeface="Times New Roman" panose="02020603050405020304" pitchFamily="18" charset="0"/>
              </a:rPr>
              <a:t>Toekomstig financieel risico </a:t>
            </a:r>
            <a:endParaRPr lang="nl-NL" sz="2000" dirty="0"/>
          </a:p>
          <a:p>
            <a:pPr marR="269875"/>
            <a:r>
              <a:rPr lang="nl-NL" sz="2000" dirty="0"/>
              <a:t>Beide punten vormen wel een risico voor de continuïteit in de toekomst. Om bovenstaande risico’s op te kunnen vangen is besloten een deel van het bestemmingsfonds doeldonaties hiervoor te reserveren. Uiteraard zullen we de ontwikkelingen nauw blijven volgen.</a:t>
            </a:r>
          </a:p>
          <a:p>
            <a:pPr marR="269875"/>
            <a:endParaRPr lang="nl-NL" sz="2000" dirty="0"/>
          </a:p>
          <a:p>
            <a:pPr marR="269875"/>
            <a:endParaRPr lang="nl-NL" sz="2000" dirty="0"/>
          </a:p>
        </p:txBody>
      </p:sp>
      <p:pic>
        <p:nvPicPr>
          <p:cNvPr id="5" name="Afbeelding 4">
            <a:extLst>
              <a:ext uri="{FF2B5EF4-FFF2-40B4-BE49-F238E27FC236}">
                <a16:creationId xmlns:a16="http://schemas.microsoft.com/office/drawing/2014/main" id="{45501C34-3742-F456-BF5F-6B25958693A1}"/>
              </a:ext>
            </a:extLst>
          </p:cNvPr>
          <p:cNvPicPr>
            <a:picLocks noChangeAspect="1"/>
          </p:cNvPicPr>
          <p:nvPr/>
        </p:nvPicPr>
        <p:blipFill>
          <a:blip r:embed="rId2"/>
          <a:stretch>
            <a:fillRect/>
          </a:stretch>
        </p:blipFill>
        <p:spPr>
          <a:xfrm>
            <a:off x="7870445" y="1748090"/>
            <a:ext cx="2438386" cy="5215621"/>
          </a:xfrm>
          <a:prstGeom prst="rect">
            <a:avLst/>
          </a:prstGeom>
        </p:spPr>
      </p:pic>
    </p:spTree>
    <p:extLst>
      <p:ext uri="{BB962C8B-B14F-4D97-AF65-F5344CB8AC3E}">
        <p14:creationId xmlns:p14="http://schemas.microsoft.com/office/powerpoint/2010/main" val="1264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D2A75-57BE-9DFC-8C89-61094478FE63}"/>
              </a:ext>
            </a:extLst>
          </p:cNvPr>
          <p:cNvSpPr>
            <a:spLocks noGrp="1"/>
          </p:cNvSpPr>
          <p:nvPr>
            <p:ph type="title"/>
          </p:nvPr>
        </p:nvSpPr>
        <p:spPr/>
        <p:txBody>
          <a:bodyPr>
            <a:normAutofit fontScale="90000"/>
          </a:bodyPr>
          <a:lstStyle/>
          <a:p>
            <a:r>
              <a:rPr lang="nl-NL" dirty="0">
                <a:solidFill>
                  <a:srgbClr val="7030A0"/>
                </a:solidFill>
              </a:rPr>
              <a:t>Aantal bewoners hospice </a:t>
            </a:r>
            <a:br>
              <a:rPr lang="nl-NL" dirty="0">
                <a:solidFill>
                  <a:srgbClr val="7030A0"/>
                </a:solidFill>
              </a:rPr>
            </a:br>
            <a:r>
              <a:rPr lang="nl-NL" dirty="0">
                <a:solidFill>
                  <a:srgbClr val="7030A0"/>
                </a:solidFill>
              </a:rPr>
              <a:t>Hendrik-Ido-Ambacht</a:t>
            </a:r>
          </a:p>
        </p:txBody>
      </p:sp>
      <p:graphicFrame>
        <p:nvGraphicFramePr>
          <p:cNvPr id="6" name="Tabel 6">
            <a:extLst>
              <a:ext uri="{FF2B5EF4-FFF2-40B4-BE49-F238E27FC236}">
                <a16:creationId xmlns:a16="http://schemas.microsoft.com/office/drawing/2014/main" id="{39093B6B-0693-CEE1-9670-23A83CAD573C}"/>
              </a:ext>
            </a:extLst>
          </p:cNvPr>
          <p:cNvGraphicFramePr>
            <a:graphicFrameLocks noGrp="1"/>
          </p:cNvGraphicFramePr>
          <p:nvPr>
            <p:ph idx="1"/>
            <p:extLst>
              <p:ext uri="{D42A27DB-BD31-4B8C-83A1-F6EECF244321}">
                <p14:modId xmlns:p14="http://schemas.microsoft.com/office/powerpoint/2010/main" val="3283407621"/>
              </p:ext>
            </p:extLst>
          </p:nvPr>
        </p:nvGraphicFramePr>
        <p:xfrm>
          <a:off x="665163" y="2266950"/>
          <a:ext cx="9491660" cy="2003108"/>
        </p:xfrm>
        <a:graphic>
          <a:graphicData uri="http://schemas.openxmlformats.org/drawingml/2006/table">
            <a:tbl>
              <a:tblPr firstRow="1" bandRow="1">
                <a:tableStyleId>{5C22544A-7EE6-4342-B048-85BDC9FD1C3A}</a:tableStyleId>
              </a:tblPr>
              <a:tblGrid>
                <a:gridCol w="2372915">
                  <a:extLst>
                    <a:ext uri="{9D8B030D-6E8A-4147-A177-3AD203B41FA5}">
                      <a16:colId xmlns:a16="http://schemas.microsoft.com/office/drawing/2014/main" val="3941521419"/>
                    </a:ext>
                  </a:extLst>
                </a:gridCol>
                <a:gridCol w="2372915">
                  <a:extLst>
                    <a:ext uri="{9D8B030D-6E8A-4147-A177-3AD203B41FA5}">
                      <a16:colId xmlns:a16="http://schemas.microsoft.com/office/drawing/2014/main" val="2147567740"/>
                    </a:ext>
                  </a:extLst>
                </a:gridCol>
                <a:gridCol w="2372915">
                  <a:extLst>
                    <a:ext uri="{9D8B030D-6E8A-4147-A177-3AD203B41FA5}">
                      <a16:colId xmlns:a16="http://schemas.microsoft.com/office/drawing/2014/main" val="1913502850"/>
                    </a:ext>
                  </a:extLst>
                </a:gridCol>
                <a:gridCol w="2372915">
                  <a:extLst>
                    <a:ext uri="{9D8B030D-6E8A-4147-A177-3AD203B41FA5}">
                      <a16:colId xmlns:a16="http://schemas.microsoft.com/office/drawing/2014/main" val="1777288817"/>
                    </a:ext>
                  </a:extLst>
                </a:gridCol>
              </a:tblGrid>
              <a:tr h="370840">
                <a:tc>
                  <a:txBody>
                    <a:bodyPr/>
                    <a:lstStyle/>
                    <a:p>
                      <a:pP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Hospice</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2024</a:t>
                      </a:r>
                    </a:p>
                  </a:txBody>
                  <a:tcPr marL="68580" marR="68580" marT="9525" marB="0" anchor="ctr"/>
                </a:tc>
                <a:tc>
                  <a:txBody>
                    <a:bodyPr/>
                    <a:lstStyle/>
                    <a:p>
                      <a:pPr algn="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2023</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2022</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extLst>
                  <a:ext uri="{0D108BD9-81ED-4DB2-BD59-A6C34878D82A}">
                    <a16:rowId xmlns:a16="http://schemas.microsoft.com/office/drawing/2014/main" val="2385808953"/>
                  </a:ext>
                </a:extLst>
              </a:tr>
              <a:tr h="370840">
                <a:tc>
                  <a:txBody>
                    <a:bodyPr/>
                    <a:lstStyle/>
                    <a:p>
                      <a:pPr>
                        <a:lnSpc>
                          <a:spcPct val="107000"/>
                        </a:lnSpc>
                        <a:spcAft>
                          <a:spcPts val="800"/>
                        </a:spcAft>
                      </a:pPr>
                      <a:r>
                        <a:rPr lang="nl-NL" sz="1600" b="1">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aanmeldingen</a:t>
                      </a:r>
                      <a:endParaRPr lang="nl-NL" sz="160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90</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78 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9525" marB="0" anchor="ctr"/>
                </a:tc>
                <a:extLst>
                  <a:ext uri="{0D108BD9-81ED-4DB2-BD59-A6C34878D82A}">
                    <a16:rowId xmlns:a16="http://schemas.microsoft.com/office/drawing/2014/main" val="2460935112"/>
                  </a:ext>
                </a:extLst>
              </a:tr>
              <a:tr h="370840">
                <a:tc>
                  <a:txBody>
                    <a:bodyPr/>
                    <a:lstStyle/>
                    <a:p>
                      <a:pPr>
                        <a:lnSpc>
                          <a:spcPct val="107000"/>
                        </a:lnSpc>
                        <a:spcAft>
                          <a:spcPts val="800"/>
                        </a:spcAft>
                      </a:pPr>
                      <a:r>
                        <a:rPr lang="nl-NL" sz="1600" b="1"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opnames</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64</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46 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56 </a:t>
                      </a:r>
                    </a:p>
                  </a:txBody>
                  <a:tcPr marL="68580" marR="68580" marT="9525" marB="0" anchor="ctr"/>
                </a:tc>
                <a:extLst>
                  <a:ext uri="{0D108BD9-81ED-4DB2-BD59-A6C34878D82A}">
                    <a16:rowId xmlns:a16="http://schemas.microsoft.com/office/drawing/2014/main" val="4290500558"/>
                  </a:ext>
                </a:extLst>
              </a:tr>
              <a:tr h="492118">
                <a:tc>
                  <a:txBody>
                    <a:bodyPr/>
                    <a:lstStyle/>
                    <a:p>
                      <a:pPr>
                        <a:lnSpc>
                          <a:spcPct val="107000"/>
                        </a:lnSpc>
                        <a:spcAft>
                          <a:spcPts val="800"/>
                        </a:spcAft>
                      </a:pPr>
                      <a:r>
                        <a:rPr lang="nl-NL" sz="1600" b="1"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Gemiddelde verblijfsduur in dagen</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17</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27 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20 </a:t>
                      </a:r>
                    </a:p>
                  </a:txBody>
                  <a:tcPr marL="68580" marR="68580" marT="9525" marB="0" anchor="ctr"/>
                </a:tc>
                <a:extLst>
                  <a:ext uri="{0D108BD9-81ED-4DB2-BD59-A6C34878D82A}">
                    <a16:rowId xmlns:a16="http://schemas.microsoft.com/office/drawing/2014/main" val="81958745"/>
                  </a:ext>
                </a:extLst>
              </a:tr>
              <a:tr h="370840">
                <a:tc>
                  <a:txBody>
                    <a:bodyPr/>
                    <a:lstStyle/>
                    <a:p>
                      <a:pPr>
                        <a:lnSpc>
                          <a:spcPct val="107000"/>
                        </a:lnSpc>
                        <a:spcAft>
                          <a:spcPts val="800"/>
                        </a:spcAft>
                      </a:pPr>
                      <a:r>
                        <a:rPr lang="nl-NL" sz="1600" b="1">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ligdagen totaal</a:t>
                      </a:r>
                      <a:endParaRPr lang="nl-NL" sz="160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1062</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1242 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1120 </a:t>
                      </a:r>
                    </a:p>
                  </a:txBody>
                  <a:tcPr marL="68580" marR="68580" marT="9525" marB="0" anchor="ctr"/>
                </a:tc>
                <a:extLst>
                  <a:ext uri="{0D108BD9-81ED-4DB2-BD59-A6C34878D82A}">
                    <a16:rowId xmlns:a16="http://schemas.microsoft.com/office/drawing/2014/main" val="1704279164"/>
                  </a:ext>
                </a:extLst>
              </a:tr>
            </a:tbl>
          </a:graphicData>
        </a:graphic>
      </p:graphicFrame>
      <p:sp>
        <p:nvSpPr>
          <p:cNvPr id="7" name="Tijdelijke aanduiding voor dianummer 3">
            <a:extLst>
              <a:ext uri="{FF2B5EF4-FFF2-40B4-BE49-F238E27FC236}">
                <a16:creationId xmlns:a16="http://schemas.microsoft.com/office/drawing/2014/main" id="{DEB47EEB-0FA5-85E8-EBC9-6007817A1F05}"/>
              </a:ext>
            </a:extLst>
          </p:cNvPr>
          <p:cNvSpPr>
            <a:spLocks noGrp="1"/>
          </p:cNvSpPr>
          <p:nvPr>
            <p:ph type="sldNum" sz="quarter" idx="12"/>
          </p:nvPr>
        </p:nvSpPr>
        <p:spPr>
          <a:xfrm>
            <a:off x="665384" y="7020197"/>
            <a:ext cx="9491837" cy="388985"/>
          </a:xfrm>
        </p:spPr>
        <p:txBody>
          <a:bodyPr/>
          <a:lstStyle/>
          <a:p>
            <a:fld id="{57F1789D-17C2-4515-8862-51A96AB10F7F}" type="slidenum">
              <a:rPr lang="nl-NL" smtClean="0"/>
              <a:pPr/>
              <a:t>7</a:t>
            </a:fld>
            <a:r>
              <a:rPr lang="nl-NL" dirty="0"/>
              <a:t>.  Hospice de Cirkel Jaarverslag 2024</a:t>
            </a:r>
          </a:p>
        </p:txBody>
      </p:sp>
      <p:sp>
        <p:nvSpPr>
          <p:cNvPr id="5" name="Tijdelijke aanduiding voor inhoud 2">
            <a:extLst>
              <a:ext uri="{FF2B5EF4-FFF2-40B4-BE49-F238E27FC236}">
                <a16:creationId xmlns:a16="http://schemas.microsoft.com/office/drawing/2014/main" id="{561C3675-561A-1511-4432-C3DD5E8FA7EF}"/>
              </a:ext>
            </a:extLst>
          </p:cNvPr>
          <p:cNvSpPr txBox="1">
            <a:spLocks/>
          </p:cNvSpPr>
          <p:nvPr/>
        </p:nvSpPr>
        <p:spPr>
          <a:xfrm>
            <a:off x="665383" y="4427909"/>
            <a:ext cx="9491440" cy="2304256"/>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182762"/>
              </a:buClr>
              <a:buFontTx/>
              <a:buNone/>
              <a:defRPr sz="1400" b="0" i="0" kern="1200">
                <a:solidFill>
                  <a:srgbClr val="182762"/>
                </a:solidFill>
                <a:latin typeface="Calibri" panose="020F0502020204030204" pitchFamily="34" charset="0"/>
                <a:ea typeface="Verdana" panose="020B0604030504040204" pitchFamily="34" charset="0"/>
                <a:cs typeface="Calibri" panose="020F0502020204030204" pitchFamily="34" charset="0"/>
              </a:defRPr>
            </a:lvl1pPr>
            <a:lvl2pPr marL="4572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2pPr>
            <a:lvl3pPr marL="9144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3pPr>
            <a:lvl4pPr marL="13716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4pPr>
            <a:lvl5pPr marL="18288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269875"/>
            <a:r>
              <a:rPr lang="nl-NL" sz="1500" dirty="0">
                <a:solidFill>
                  <a:srgbClr val="1F3775"/>
                </a:solidFill>
                <a:ea typeface="Times New Roman" panose="02020603050405020304" pitchFamily="18" charset="0"/>
              </a:rPr>
              <a:t>De bedbezetting over 2024 was 73%. </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Van de bewoners waren 27 man en 37 vrouw.</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In 2024 zijn twee opnames geweest waarbij de bewoners uitgeplaatst zijn naar huis (1) of een verpleeghuis (1). </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Het verloop van de bezetting over het jaar was erg grillig. Halverwege het jaar was er een hele periode een wachtlijst, terwijl er uiteindelijk maar een bezetting van 73% was. Eind van het jaar was er een aanzienlijke toename in het aantal opnames met een hele korte verblijfsduur. </a:t>
            </a:r>
          </a:p>
          <a:p>
            <a:pPr marR="269875"/>
            <a:endParaRPr lang="nl-NL" sz="1500" dirty="0">
              <a:solidFill>
                <a:srgbClr val="1F3775"/>
              </a:solidFill>
              <a:ea typeface="Times New Roman" panose="02020603050405020304" pitchFamily="18" charset="0"/>
            </a:endParaRPr>
          </a:p>
        </p:txBody>
      </p:sp>
    </p:spTree>
    <p:extLst>
      <p:ext uri="{BB962C8B-B14F-4D97-AF65-F5344CB8AC3E}">
        <p14:creationId xmlns:p14="http://schemas.microsoft.com/office/powerpoint/2010/main" val="264559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D2A75-57BE-9DFC-8C89-61094478FE63}"/>
              </a:ext>
            </a:extLst>
          </p:cNvPr>
          <p:cNvSpPr>
            <a:spLocks noGrp="1"/>
          </p:cNvSpPr>
          <p:nvPr>
            <p:ph type="title"/>
          </p:nvPr>
        </p:nvSpPr>
        <p:spPr/>
        <p:txBody>
          <a:bodyPr>
            <a:normAutofit fontScale="90000"/>
          </a:bodyPr>
          <a:lstStyle/>
          <a:p>
            <a:r>
              <a:rPr lang="nl-NL" dirty="0">
                <a:solidFill>
                  <a:srgbClr val="7030A0"/>
                </a:solidFill>
              </a:rPr>
              <a:t>Aantal bewoners hospice </a:t>
            </a:r>
            <a:br>
              <a:rPr lang="nl-NL" dirty="0">
                <a:solidFill>
                  <a:srgbClr val="7030A0"/>
                </a:solidFill>
              </a:rPr>
            </a:br>
            <a:r>
              <a:rPr lang="nl-NL" dirty="0">
                <a:solidFill>
                  <a:srgbClr val="7030A0"/>
                </a:solidFill>
              </a:rPr>
              <a:t>Papendrecht</a:t>
            </a:r>
          </a:p>
        </p:txBody>
      </p:sp>
      <p:graphicFrame>
        <p:nvGraphicFramePr>
          <p:cNvPr id="6" name="Tabel 6">
            <a:extLst>
              <a:ext uri="{FF2B5EF4-FFF2-40B4-BE49-F238E27FC236}">
                <a16:creationId xmlns:a16="http://schemas.microsoft.com/office/drawing/2014/main" id="{39093B6B-0693-CEE1-9670-23A83CAD573C}"/>
              </a:ext>
            </a:extLst>
          </p:cNvPr>
          <p:cNvGraphicFramePr>
            <a:graphicFrameLocks noGrp="1"/>
          </p:cNvGraphicFramePr>
          <p:nvPr>
            <p:ph idx="1"/>
            <p:extLst>
              <p:ext uri="{D42A27DB-BD31-4B8C-83A1-F6EECF244321}">
                <p14:modId xmlns:p14="http://schemas.microsoft.com/office/powerpoint/2010/main" val="2903143103"/>
              </p:ext>
            </p:extLst>
          </p:nvPr>
        </p:nvGraphicFramePr>
        <p:xfrm>
          <a:off x="665163" y="2266950"/>
          <a:ext cx="9491660" cy="2003108"/>
        </p:xfrm>
        <a:graphic>
          <a:graphicData uri="http://schemas.openxmlformats.org/drawingml/2006/table">
            <a:tbl>
              <a:tblPr firstRow="1" bandRow="1">
                <a:tableStyleId>{5C22544A-7EE6-4342-B048-85BDC9FD1C3A}</a:tableStyleId>
              </a:tblPr>
              <a:tblGrid>
                <a:gridCol w="2372915">
                  <a:extLst>
                    <a:ext uri="{9D8B030D-6E8A-4147-A177-3AD203B41FA5}">
                      <a16:colId xmlns:a16="http://schemas.microsoft.com/office/drawing/2014/main" val="3941521419"/>
                    </a:ext>
                  </a:extLst>
                </a:gridCol>
                <a:gridCol w="2372915">
                  <a:extLst>
                    <a:ext uri="{9D8B030D-6E8A-4147-A177-3AD203B41FA5}">
                      <a16:colId xmlns:a16="http://schemas.microsoft.com/office/drawing/2014/main" val="2884758134"/>
                    </a:ext>
                  </a:extLst>
                </a:gridCol>
                <a:gridCol w="2372915">
                  <a:extLst>
                    <a:ext uri="{9D8B030D-6E8A-4147-A177-3AD203B41FA5}">
                      <a16:colId xmlns:a16="http://schemas.microsoft.com/office/drawing/2014/main" val="1913502850"/>
                    </a:ext>
                  </a:extLst>
                </a:gridCol>
                <a:gridCol w="2372915">
                  <a:extLst>
                    <a:ext uri="{9D8B030D-6E8A-4147-A177-3AD203B41FA5}">
                      <a16:colId xmlns:a16="http://schemas.microsoft.com/office/drawing/2014/main" val="1777288817"/>
                    </a:ext>
                  </a:extLst>
                </a:gridCol>
              </a:tblGrid>
              <a:tr h="370840">
                <a:tc>
                  <a:txBody>
                    <a:bodyPr/>
                    <a:lstStyle/>
                    <a:p>
                      <a:pP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Hospice</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2024</a:t>
                      </a:r>
                    </a:p>
                  </a:txBody>
                  <a:tcPr marL="68580" marR="68580" marT="9525" marB="0" anchor="ctr"/>
                </a:tc>
                <a:tc>
                  <a:txBody>
                    <a:bodyPr/>
                    <a:lstStyle/>
                    <a:p>
                      <a:pPr algn="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2023</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2022</a:t>
                      </a:r>
                      <a:endParaRPr lang="nl-NL"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extLst>
                  <a:ext uri="{0D108BD9-81ED-4DB2-BD59-A6C34878D82A}">
                    <a16:rowId xmlns:a16="http://schemas.microsoft.com/office/drawing/2014/main" val="2385808953"/>
                  </a:ext>
                </a:extLst>
              </a:tr>
              <a:tr h="370840">
                <a:tc>
                  <a:txBody>
                    <a:bodyPr/>
                    <a:lstStyle/>
                    <a:p>
                      <a:pPr>
                        <a:lnSpc>
                          <a:spcPct val="107000"/>
                        </a:lnSpc>
                        <a:spcAft>
                          <a:spcPts val="800"/>
                        </a:spcAft>
                      </a:pPr>
                      <a:r>
                        <a:rPr lang="nl-NL" sz="1600" b="1">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aanmeldingen</a:t>
                      </a:r>
                      <a:endParaRPr lang="nl-NL" sz="160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112</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95 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9525" marB="0" anchor="ctr"/>
                </a:tc>
                <a:extLst>
                  <a:ext uri="{0D108BD9-81ED-4DB2-BD59-A6C34878D82A}">
                    <a16:rowId xmlns:a16="http://schemas.microsoft.com/office/drawing/2014/main" val="2460935112"/>
                  </a:ext>
                </a:extLst>
              </a:tr>
              <a:tr h="370840">
                <a:tc>
                  <a:txBody>
                    <a:bodyPr/>
                    <a:lstStyle/>
                    <a:p>
                      <a:pPr>
                        <a:lnSpc>
                          <a:spcPct val="107000"/>
                        </a:lnSpc>
                        <a:spcAft>
                          <a:spcPts val="800"/>
                        </a:spcAft>
                      </a:pPr>
                      <a:r>
                        <a:rPr lang="nl-NL" sz="1600" b="1"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opnames</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82</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77 </a:t>
                      </a:r>
                    </a:p>
                  </a:txBody>
                  <a:tcPr marL="68580" marR="68580" marT="9525" marB="0" anchor="ctr"/>
                </a:tc>
                <a:tc>
                  <a:txBody>
                    <a:bodyPr/>
                    <a:lstStyle/>
                    <a:p>
                      <a:pPr algn="r">
                        <a:lnSpc>
                          <a:spcPct val="107000"/>
                        </a:lnSpc>
                        <a:spcAft>
                          <a:spcPts val="800"/>
                        </a:spcAft>
                      </a:pPr>
                      <a:r>
                        <a:rPr lang="nl-NL" sz="160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67 </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extLst>
                  <a:ext uri="{0D108BD9-81ED-4DB2-BD59-A6C34878D82A}">
                    <a16:rowId xmlns:a16="http://schemas.microsoft.com/office/drawing/2014/main" val="4290500558"/>
                  </a:ext>
                </a:extLst>
              </a:tr>
              <a:tr h="370840">
                <a:tc>
                  <a:txBody>
                    <a:bodyPr/>
                    <a:lstStyle/>
                    <a:p>
                      <a:pPr>
                        <a:lnSpc>
                          <a:spcPct val="107000"/>
                        </a:lnSpc>
                        <a:spcAft>
                          <a:spcPts val="800"/>
                        </a:spcAft>
                      </a:pPr>
                      <a:r>
                        <a:rPr lang="nl-NL" sz="1600" b="1"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Gemiddelde verblijfsduur in dagen</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20</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22 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26 </a:t>
                      </a:r>
                    </a:p>
                  </a:txBody>
                  <a:tcPr marL="68580" marR="68580" marT="9525" marB="0" anchor="ctr"/>
                </a:tc>
                <a:extLst>
                  <a:ext uri="{0D108BD9-81ED-4DB2-BD59-A6C34878D82A}">
                    <a16:rowId xmlns:a16="http://schemas.microsoft.com/office/drawing/2014/main" val="81958745"/>
                  </a:ext>
                </a:extLst>
              </a:tr>
              <a:tr h="370840">
                <a:tc>
                  <a:txBody>
                    <a:bodyPr/>
                    <a:lstStyle/>
                    <a:p>
                      <a:pPr>
                        <a:lnSpc>
                          <a:spcPct val="107000"/>
                        </a:lnSpc>
                        <a:spcAft>
                          <a:spcPts val="800"/>
                        </a:spcAft>
                      </a:pPr>
                      <a:r>
                        <a:rPr lang="nl-NL" sz="1600" b="1"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Aantal ligdagen totaal</a:t>
                      </a:r>
                      <a:endPar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1650</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1694 </a:t>
                      </a:r>
                    </a:p>
                  </a:txBody>
                  <a:tcPr marL="68580" marR="68580" marT="9525" marB="0" anchor="ctr"/>
                </a:tc>
                <a:tc>
                  <a:txBody>
                    <a:bodyPr/>
                    <a:lstStyle/>
                    <a:p>
                      <a:pPr algn="r">
                        <a:lnSpc>
                          <a:spcPct val="107000"/>
                        </a:lnSpc>
                        <a:spcAft>
                          <a:spcPts val="800"/>
                        </a:spcAft>
                      </a:pPr>
                      <a:r>
                        <a:rPr lang="nl-NL" sz="1600" dirty="0">
                          <a:solidFill>
                            <a:srgbClr val="1F3775"/>
                          </a:solidFill>
                          <a:effectLst/>
                          <a:latin typeface="Calibri" panose="020F0502020204030204" pitchFamily="34" charset="0"/>
                          <a:ea typeface="Times New Roman" panose="02020603050405020304" pitchFamily="18" charset="0"/>
                          <a:cs typeface="Calibri" panose="020F0502020204030204" pitchFamily="34" charset="0"/>
                        </a:rPr>
                        <a:t>1742 </a:t>
                      </a:r>
                    </a:p>
                  </a:txBody>
                  <a:tcPr marL="68580" marR="68580" marT="9525" marB="0" anchor="ctr"/>
                </a:tc>
                <a:extLst>
                  <a:ext uri="{0D108BD9-81ED-4DB2-BD59-A6C34878D82A}">
                    <a16:rowId xmlns:a16="http://schemas.microsoft.com/office/drawing/2014/main" val="1704279164"/>
                  </a:ext>
                </a:extLst>
              </a:tr>
            </a:tbl>
          </a:graphicData>
        </a:graphic>
      </p:graphicFrame>
      <p:sp>
        <p:nvSpPr>
          <p:cNvPr id="7" name="Tijdelijke aanduiding voor dianummer 3">
            <a:extLst>
              <a:ext uri="{FF2B5EF4-FFF2-40B4-BE49-F238E27FC236}">
                <a16:creationId xmlns:a16="http://schemas.microsoft.com/office/drawing/2014/main" id="{DEB47EEB-0FA5-85E8-EBC9-6007817A1F05}"/>
              </a:ext>
            </a:extLst>
          </p:cNvPr>
          <p:cNvSpPr>
            <a:spLocks noGrp="1"/>
          </p:cNvSpPr>
          <p:nvPr>
            <p:ph type="sldNum" sz="quarter" idx="12"/>
          </p:nvPr>
        </p:nvSpPr>
        <p:spPr>
          <a:xfrm>
            <a:off x="665163" y="7034032"/>
            <a:ext cx="9491837" cy="388985"/>
          </a:xfrm>
        </p:spPr>
        <p:txBody>
          <a:bodyPr/>
          <a:lstStyle/>
          <a:p>
            <a:fld id="{57F1789D-17C2-4515-8862-51A96AB10F7F}" type="slidenum">
              <a:rPr lang="nl-NL" smtClean="0"/>
              <a:pPr/>
              <a:t>8</a:t>
            </a:fld>
            <a:r>
              <a:rPr lang="nl-NL" dirty="0"/>
              <a:t>.  Hospice de Cirkel Jaarverslag 2024</a:t>
            </a:r>
          </a:p>
        </p:txBody>
      </p:sp>
      <p:sp>
        <p:nvSpPr>
          <p:cNvPr id="5" name="Tijdelijke aanduiding voor inhoud 2">
            <a:extLst>
              <a:ext uri="{FF2B5EF4-FFF2-40B4-BE49-F238E27FC236}">
                <a16:creationId xmlns:a16="http://schemas.microsoft.com/office/drawing/2014/main" id="{561C3675-561A-1511-4432-C3DD5E8FA7EF}"/>
              </a:ext>
            </a:extLst>
          </p:cNvPr>
          <p:cNvSpPr txBox="1">
            <a:spLocks/>
          </p:cNvSpPr>
          <p:nvPr/>
        </p:nvSpPr>
        <p:spPr>
          <a:xfrm>
            <a:off x="665691" y="4571925"/>
            <a:ext cx="9491440" cy="2160240"/>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182762"/>
              </a:buClr>
              <a:buFontTx/>
              <a:buNone/>
              <a:defRPr sz="1400" b="0" i="0" kern="1200">
                <a:solidFill>
                  <a:srgbClr val="182762"/>
                </a:solidFill>
                <a:latin typeface="Calibri" panose="020F0502020204030204" pitchFamily="34" charset="0"/>
                <a:ea typeface="Verdana" panose="020B0604030504040204" pitchFamily="34" charset="0"/>
                <a:cs typeface="Calibri" panose="020F0502020204030204" pitchFamily="34" charset="0"/>
              </a:defRPr>
            </a:lvl1pPr>
            <a:lvl2pPr marL="4572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2pPr>
            <a:lvl3pPr marL="9144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3pPr>
            <a:lvl4pPr marL="13716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4pPr>
            <a:lvl5pPr marL="1828800" indent="0" algn="l" defTabSz="914400" rtl="0" eaLnBrk="1" latinLnBrk="0" hangingPunct="1">
              <a:spcBef>
                <a:spcPct val="20000"/>
              </a:spcBef>
              <a:buClr>
                <a:srgbClr val="182762"/>
              </a:buClr>
              <a:buFontTx/>
              <a:buNone/>
              <a:defRPr sz="1500" kern="1200">
                <a:solidFill>
                  <a:srgbClr val="182762"/>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269875"/>
            <a:r>
              <a:rPr lang="nl-NL" sz="1500" dirty="0">
                <a:solidFill>
                  <a:srgbClr val="1F3775"/>
                </a:solidFill>
                <a:ea typeface="Times New Roman" panose="02020603050405020304" pitchFamily="18" charset="0"/>
              </a:rPr>
              <a:t>De bedbezetting over 2024 was 75%. </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Van de bewoners waren 40 man en 42 vrouw.</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In 2024 zijn er 8 opnames geweest waarbij de bewoners uitgeplaatst zijn naar huis (4) of een verpleeghuis (4).</a:t>
            </a:r>
          </a:p>
          <a:p>
            <a:pPr marR="269875"/>
            <a:endParaRPr lang="nl-NL" sz="1500" dirty="0">
              <a:solidFill>
                <a:srgbClr val="1F3775"/>
              </a:solidFill>
              <a:ea typeface="Times New Roman" panose="02020603050405020304" pitchFamily="18" charset="0"/>
            </a:endParaRPr>
          </a:p>
          <a:p>
            <a:pPr marR="269875"/>
            <a:r>
              <a:rPr lang="nl-NL" sz="1500" dirty="0">
                <a:solidFill>
                  <a:srgbClr val="1F3775"/>
                </a:solidFill>
                <a:ea typeface="Times New Roman" panose="02020603050405020304" pitchFamily="18" charset="0"/>
              </a:rPr>
              <a:t>Er zijn in het tweede kwartaal een aantal complexe opnames geweest, waarvan één bewoner overgeplaatst is naar een high care hospice.</a:t>
            </a:r>
          </a:p>
        </p:txBody>
      </p:sp>
    </p:spTree>
    <p:extLst>
      <p:ext uri="{BB962C8B-B14F-4D97-AF65-F5344CB8AC3E}">
        <p14:creationId xmlns:p14="http://schemas.microsoft.com/office/powerpoint/2010/main" val="80504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BBE99B1-C117-AC2F-493D-876CAA1DC16F}"/>
              </a:ext>
            </a:extLst>
          </p:cNvPr>
          <p:cNvPicPr>
            <a:picLocks noChangeAspect="1"/>
          </p:cNvPicPr>
          <p:nvPr/>
        </p:nvPicPr>
        <p:blipFill>
          <a:blip r:embed="rId2"/>
          <a:stretch>
            <a:fillRect/>
          </a:stretch>
        </p:blipFill>
        <p:spPr>
          <a:xfrm>
            <a:off x="6354018" y="2294779"/>
            <a:ext cx="2671211" cy="1780808"/>
          </a:xfrm>
          <a:prstGeom prst="rect">
            <a:avLst/>
          </a:prstGeom>
        </p:spPr>
      </p:pic>
      <p:sp>
        <p:nvSpPr>
          <p:cNvPr id="2" name="Titel 1">
            <a:extLst>
              <a:ext uri="{FF2B5EF4-FFF2-40B4-BE49-F238E27FC236}">
                <a16:creationId xmlns:a16="http://schemas.microsoft.com/office/drawing/2014/main" id="{8DC63E13-C799-0703-85BC-A89D1EBD3773}"/>
              </a:ext>
            </a:extLst>
          </p:cNvPr>
          <p:cNvSpPr>
            <a:spLocks noGrp="1"/>
          </p:cNvSpPr>
          <p:nvPr>
            <p:ph type="title"/>
          </p:nvPr>
        </p:nvSpPr>
        <p:spPr/>
        <p:txBody>
          <a:bodyPr/>
          <a:lstStyle/>
          <a:p>
            <a:r>
              <a:rPr lang="nl-NL" dirty="0">
                <a:solidFill>
                  <a:srgbClr val="7030A0"/>
                </a:solidFill>
              </a:rPr>
              <a:t>Deskundigheid</a:t>
            </a:r>
          </a:p>
        </p:txBody>
      </p:sp>
      <p:sp>
        <p:nvSpPr>
          <p:cNvPr id="3" name="Tijdelijke aanduiding voor inhoud 2">
            <a:extLst>
              <a:ext uri="{FF2B5EF4-FFF2-40B4-BE49-F238E27FC236}">
                <a16:creationId xmlns:a16="http://schemas.microsoft.com/office/drawing/2014/main" id="{6AE12F5D-073A-A1C1-2030-41A6365B86A5}"/>
              </a:ext>
            </a:extLst>
          </p:cNvPr>
          <p:cNvSpPr>
            <a:spLocks noGrp="1"/>
          </p:cNvSpPr>
          <p:nvPr>
            <p:ph idx="1"/>
          </p:nvPr>
        </p:nvSpPr>
        <p:spPr>
          <a:xfrm>
            <a:off x="665384" y="1537191"/>
            <a:ext cx="6120682" cy="5410998"/>
          </a:xfrm>
        </p:spPr>
        <p:txBody>
          <a:bodyPr>
            <a:normAutofit fontScale="92500" lnSpcReduction="10000"/>
          </a:bodyPr>
          <a:lstStyle/>
          <a:p>
            <a:pPr marR="269875"/>
            <a:r>
              <a:rPr lang="nl-NL" sz="2200" b="1" dirty="0">
                <a:solidFill>
                  <a:srgbClr val="7030A0"/>
                </a:solidFill>
                <a:cs typeface="Times New Roman" panose="02020603050405020304" pitchFamily="18" charset="0"/>
              </a:rPr>
              <a:t>Vrijwilligers</a:t>
            </a:r>
          </a:p>
          <a:p>
            <a:pPr marR="269875" lvl="0">
              <a:spcAft>
                <a:spcPts val="0"/>
              </a:spcAft>
            </a:pPr>
            <a:r>
              <a:rPr lang="nl-NL" sz="1500" dirty="0">
                <a:solidFill>
                  <a:srgbClr val="1F3775"/>
                </a:solidFill>
                <a:ea typeface="Times New Roman" panose="02020603050405020304" pitchFamily="18" charset="0"/>
              </a:rPr>
              <a:t>Er zijn in 2024 diverse trainingen aangeboden aan de vrijwilligers om hun deskundigheid op peil te houden. Hier is veel aan deelgenomen:</a:t>
            </a:r>
          </a:p>
          <a:p>
            <a:pPr marL="285750" marR="269875" lvl="0" indent="-285750">
              <a:spcAft>
                <a:spcPts val="0"/>
              </a:spcAft>
              <a:buFont typeface="Arial" panose="020B0604020202020204" pitchFamily="34" charset="0"/>
              <a:buChar char="•"/>
            </a:pPr>
            <a:r>
              <a:rPr lang="nl-NL" sz="1500" dirty="0">
                <a:solidFill>
                  <a:srgbClr val="1F3775"/>
                </a:solidFill>
                <a:ea typeface="Times New Roman" panose="02020603050405020304" pitchFamily="18" charset="0"/>
              </a:rPr>
              <a:t>tiltechniek 55x;</a:t>
            </a:r>
          </a:p>
          <a:p>
            <a:pPr marL="285750" marR="269875" lvl="0" indent="-285750">
              <a:spcAft>
                <a:spcPts val="0"/>
              </a:spcAft>
              <a:buFont typeface="Arial" panose="020B0604020202020204" pitchFamily="34" charset="0"/>
              <a:buChar char="•"/>
            </a:pPr>
            <a:r>
              <a:rPr lang="nl-NL" sz="1500" dirty="0">
                <a:solidFill>
                  <a:srgbClr val="1F3775"/>
                </a:solidFill>
                <a:ea typeface="Times New Roman" panose="02020603050405020304" pitchFamily="18" charset="0"/>
              </a:rPr>
              <a:t>BHV-training op locatie 59x;</a:t>
            </a:r>
          </a:p>
          <a:p>
            <a:pPr marL="285750" marR="269875" lvl="0" indent="-285750">
              <a:spcAft>
                <a:spcPts val="0"/>
              </a:spcAft>
              <a:buFont typeface="Arial" panose="020B0604020202020204" pitchFamily="34" charset="0"/>
              <a:buChar char="•"/>
            </a:pPr>
            <a:r>
              <a:rPr lang="nl-NL" sz="1500" dirty="0">
                <a:solidFill>
                  <a:srgbClr val="1F3775"/>
                </a:solidFill>
                <a:ea typeface="Times New Roman" panose="02020603050405020304" pitchFamily="18" charset="0"/>
              </a:rPr>
              <a:t>VPTZ-training ‘Feedback geven en ontvangen’ 65x;</a:t>
            </a:r>
          </a:p>
          <a:p>
            <a:pPr marL="285750" marR="269875" lvl="0" indent="-285750">
              <a:spcAft>
                <a:spcPts val="0"/>
              </a:spcAft>
              <a:buFont typeface="Arial" panose="020B0604020202020204" pitchFamily="34" charset="0"/>
              <a:buChar char="•"/>
            </a:pPr>
            <a:r>
              <a:rPr lang="nl-NL" sz="1500" dirty="0">
                <a:solidFill>
                  <a:srgbClr val="1F3775"/>
                </a:solidFill>
                <a:ea typeface="Times New Roman" panose="02020603050405020304" pitchFamily="18" charset="0"/>
              </a:rPr>
              <a:t>themabijeenkomst ‘Zorg in de stervensfase en palliatieve sedatie’ 69x;</a:t>
            </a:r>
          </a:p>
          <a:p>
            <a:pPr marL="285750" marR="269875" lvl="0" indent="-285750">
              <a:spcAft>
                <a:spcPts val="0"/>
              </a:spcAft>
              <a:buFont typeface="Arial" panose="020B0604020202020204" pitchFamily="34" charset="0"/>
              <a:buChar char="•"/>
            </a:pPr>
            <a:r>
              <a:rPr lang="nl-NL" sz="1500" dirty="0">
                <a:solidFill>
                  <a:srgbClr val="1F3775"/>
                </a:solidFill>
                <a:ea typeface="Times New Roman" panose="02020603050405020304" pitchFamily="18" charset="0"/>
              </a:rPr>
              <a:t>themabijeenkomst ‘BSTED’ 43x.</a:t>
            </a:r>
          </a:p>
          <a:p>
            <a:pPr marR="269875" lvl="0">
              <a:spcAft>
                <a:spcPts val="0"/>
              </a:spcAft>
            </a:pPr>
            <a:endParaRPr lang="nl-NL" sz="1200" dirty="0">
              <a:solidFill>
                <a:srgbClr val="1F3775"/>
              </a:solidFill>
              <a:ea typeface="Times New Roman" panose="02020603050405020304" pitchFamily="18" charset="0"/>
            </a:endParaRPr>
          </a:p>
          <a:p>
            <a:pPr marR="269875"/>
            <a:r>
              <a:rPr lang="nl-NL" sz="2200" b="1" dirty="0">
                <a:solidFill>
                  <a:srgbClr val="7030A0"/>
                </a:solidFill>
                <a:cs typeface="Times New Roman" panose="02020603050405020304" pitchFamily="18" charset="0"/>
              </a:rPr>
              <a:t>Aspirant-vrijwilligers</a:t>
            </a:r>
          </a:p>
          <a:p>
            <a:pPr marR="269875" lvl="0">
              <a:spcAft>
                <a:spcPts val="0"/>
              </a:spcAft>
            </a:pPr>
            <a:r>
              <a:rPr lang="nl-NL" sz="1500" dirty="0">
                <a:solidFill>
                  <a:srgbClr val="1F3775"/>
                </a:solidFill>
                <a:ea typeface="Times New Roman" panose="02020603050405020304" pitchFamily="18" charset="0"/>
              </a:rPr>
              <a:t>De tweedaagse </a:t>
            </a:r>
            <a:r>
              <a:rPr lang="nl-NL" sz="1500" dirty="0">
                <a:solidFill>
                  <a:srgbClr val="1F3775"/>
                </a:solidFill>
                <a:effectLst/>
                <a:ea typeface="Times New Roman" panose="02020603050405020304" pitchFamily="18" charset="0"/>
              </a:rPr>
              <a:t>introductietraining is door onze VPTZ-geschoolde coördinatoren </a:t>
            </a:r>
            <a:r>
              <a:rPr lang="nl-NL" sz="1500" dirty="0">
                <a:solidFill>
                  <a:srgbClr val="1F3775"/>
                </a:solidFill>
                <a:ea typeface="Times New Roman" panose="02020603050405020304" pitchFamily="18" charset="0"/>
              </a:rPr>
              <a:t>aan 20 nieuwe vrijwilligers </a:t>
            </a:r>
            <a:r>
              <a:rPr lang="nl-NL" sz="1500" dirty="0">
                <a:solidFill>
                  <a:srgbClr val="1F3775"/>
                </a:solidFill>
                <a:effectLst/>
                <a:ea typeface="Times New Roman" panose="02020603050405020304" pitchFamily="18" charset="0"/>
              </a:rPr>
              <a:t>in company gegeven. Gedurende de inwerkperiode </a:t>
            </a:r>
            <a:r>
              <a:rPr lang="nl-NL" sz="1500" dirty="0">
                <a:solidFill>
                  <a:srgbClr val="1F3775"/>
                </a:solidFill>
                <a:ea typeface="Times New Roman" panose="02020603050405020304" pitchFamily="18" charset="0"/>
              </a:rPr>
              <a:t>lopen de aspirant-vrijwilligers alle vier de diensten minimaal één keer met ervaren vrijwilligers mee, zodat zij na de training voldoende onderbouwing hebben om in het hospice aan de slag te gaan. </a:t>
            </a:r>
          </a:p>
          <a:p>
            <a:pPr marR="269875" lvl="0">
              <a:spcAft>
                <a:spcPts val="0"/>
              </a:spcAft>
            </a:pPr>
            <a:endParaRPr lang="nl-NL" sz="1200" dirty="0">
              <a:solidFill>
                <a:srgbClr val="1F3775"/>
              </a:solidFill>
              <a:effectLst/>
              <a:ea typeface="Times New Roman" panose="02020603050405020304" pitchFamily="18" charset="0"/>
            </a:endParaRPr>
          </a:p>
          <a:p>
            <a:pPr marR="269875"/>
            <a:r>
              <a:rPr lang="nl-NL" sz="2200" b="1" dirty="0">
                <a:solidFill>
                  <a:srgbClr val="7030A0"/>
                </a:solidFill>
                <a:cs typeface="Times New Roman" panose="02020603050405020304" pitchFamily="18" charset="0"/>
              </a:rPr>
              <a:t>Coördinatoren en bestuur</a:t>
            </a:r>
          </a:p>
          <a:p>
            <a:r>
              <a:rPr lang="nl-NL" sz="1500" dirty="0">
                <a:solidFill>
                  <a:srgbClr val="1F3775"/>
                </a:solidFill>
                <a:ea typeface="Times New Roman" panose="02020603050405020304" pitchFamily="18" charset="0"/>
              </a:rPr>
              <a:t>Naast de scholing voor de vrijwilligers hebben de coördinatoren individueel trainingen gevolgd, veelal aangeboden door VPTZ. Zij zijn in 2024 bijgeschoold op hun rol in ons eigen calamiteitenplan. De scholing voor de manager en een delegatie van het bestuur overeenkomstig het vastgestelde calamiteitenplan is begin 2025 gepland, gezien de wisselingen in het bestuur. Nieuwe bestuursleden hebben de introductietraining bestuursleden gevolgd.</a:t>
            </a:r>
            <a:endParaRPr lang="nl-NL" sz="1500" dirty="0">
              <a:solidFill>
                <a:srgbClr val="1F3775"/>
              </a:solidFill>
              <a:effectLst/>
              <a:ea typeface="Times New Roman" panose="02020603050405020304" pitchFamily="18" charset="0"/>
            </a:endParaRPr>
          </a:p>
        </p:txBody>
      </p:sp>
      <p:sp>
        <p:nvSpPr>
          <p:cNvPr id="6" name="Tijdelijke aanduiding voor dianummer 3">
            <a:extLst>
              <a:ext uri="{FF2B5EF4-FFF2-40B4-BE49-F238E27FC236}">
                <a16:creationId xmlns:a16="http://schemas.microsoft.com/office/drawing/2014/main" id="{02E1CFC2-6055-1330-2A64-2C410358DE37}"/>
              </a:ext>
            </a:extLst>
          </p:cNvPr>
          <p:cNvSpPr>
            <a:spLocks noGrp="1"/>
          </p:cNvSpPr>
          <p:nvPr>
            <p:ph type="sldNum" sz="quarter" idx="12"/>
          </p:nvPr>
        </p:nvSpPr>
        <p:spPr>
          <a:xfrm>
            <a:off x="665384" y="7020197"/>
            <a:ext cx="9491837" cy="388985"/>
          </a:xfrm>
        </p:spPr>
        <p:txBody>
          <a:bodyPr/>
          <a:lstStyle/>
          <a:p>
            <a:fld id="{57F1789D-17C2-4515-8862-51A96AB10F7F}" type="slidenum">
              <a:rPr lang="nl-NL" smtClean="0"/>
              <a:pPr/>
              <a:t>9</a:t>
            </a:fld>
            <a:r>
              <a:rPr lang="nl-NL" dirty="0"/>
              <a:t>.  Hospice de Cirkel Jaarverslag 2024</a:t>
            </a:r>
          </a:p>
        </p:txBody>
      </p:sp>
      <p:pic>
        <p:nvPicPr>
          <p:cNvPr id="4" name="Afbeelding 3" descr="Afbeelding met tekst, logo, Lettertype, Graphics&#10;&#10;Automatisch gegenereerde beschrijving">
            <a:extLst>
              <a:ext uri="{FF2B5EF4-FFF2-40B4-BE49-F238E27FC236}">
                <a16:creationId xmlns:a16="http://schemas.microsoft.com/office/drawing/2014/main" id="{06B7EF12-5F8E-7613-507E-03D4EF0D2F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8149" y="1760541"/>
            <a:ext cx="1837685" cy="2315046"/>
          </a:xfrm>
          <a:prstGeom prst="rect">
            <a:avLst/>
          </a:prstGeom>
        </p:spPr>
      </p:pic>
      <p:pic>
        <p:nvPicPr>
          <p:cNvPr id="12" name="Afbeelding 11" descr="Afbeelding met kleding, persoon, schoeisel, jeans&#10;&#10;Door AI gegenereerde inhoud is mogelijk onjuist.">
            <a:extLst>
              <a:ext uri="{FF2B5EF4-FFF2-40B4-BE49-F238E27FC236}">
                <a16:creationId xmlns:a16="http://schemas.microsoft.com/office/drawing/2014/main" id="{A0CB2446-6EF4-300A-9D93-62D14B93E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178" y="4787949"/>
            <a:ext cx="2590353" cy="1866921"/>
          </a:xfrm>
          <a:prstGeom prst="rect">
            <a:avLst/>
          </a:prstGeom>
        </p:spPr>
      </p:pic>
    </p:spTree>
    <p:extLst>
      <p:ext uri="{BB962C8B-B14F-4D97-AF65-F5344CB8AC3E}">
        <p14:creationId xmlns:p14="http://schemas.microsoft.com/office/powerpoint/2010/main" val="3476354999"/>
      </p:ext>
    </p:extLst>
  </p:cSld>
  <p:clrMapOvr>
    <a:masterClrMapping/>
  </p:clrMapOvr>
</p:sld>
</file>

<file path=ppt/theme/theme1.xml><?xml version="1.0" encoding="utf-8"?>
<a:theme xmlns:a="http://schemas.openxmlformats.org/drawingml/2006/main" name="Kantoorthema">
  <a:themeElements>
    <a:clrScheme name="VPTZ">
      <a:dk1>
        <a:srgbClr val="000000"/>
      </a:dk1>
      <a:lt1>
        <a:srgbClr val="FFFFFF"/>
      </a:lt1>
      <a:dk2>
        <a:srgbClr val="44546A"/>
      </a:dk2>
      <a:lt2>
        <a:srgbClr val="E7E6E6"/>
      </a:lt2>
      <a:accent1>
        <a:srgbClr val="1F3775"/>
      </a:accent1>
      <a:accent2>
        <a:srgbClr val="E8822C"/>
      </a:accent2>
      <a:accent3>
        <a:srgbClr val="C71B66"/>
      </a:accent3>
      <a:accent4>
        <a:srgbClr val="FFC000"/>
      </a:accent4>
      <a:accent5>
        <a:srgbClr val="5B9BD5"/>
      </a:accent5>
      <a:accent6>
        <a:srgbClr val="70AD47"/>
      </a:accent6>
      <a:hlink>
        <a:srgbClr val="0563C1"/>
      </a:hlink>
      <a:folHlink>
        <a:srgbClr val="8343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AB3262D7BAE479CFCE82E7F540721" ma:contentTypeVersion="18" ma:contentTypeDescription="Een nieuw document maken." ma:contentTypeScope="" ma:versionID="f80581a85ff4126c5d5c27e05297290a">
  <xsd:schema xmlns:xsd="http://www.w3.org/2001/XMLSchema" xmlns:xs="http://www.w3.org/2001/XMLSchema" xmlns:p="http://schemas.microsoft.com/office/2006/metadata/properties" xmlns:ns2="0fd64c2a-1b1a-4d86-be35-e1b6b61cea9e" xmlns:ns3="42dc267c-60e7-4011-949a-1563bb726964" targetNamespace="http://schemas.microsoft.com/office/2006/metadata/properties" ma:root="true" ma:fieldsID="91d5472e0633b96ee5d6cc9dcefb18de" ns2:_="" ns3:_="">
    <xsd:import namespace="0fd64c2a-1b1a-4d86-be35-e1b6b61cea9e"/>
    <xsd:import namespace="42dc267c-60e7-4011-949a-1563bb7269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64c2a-1b1a-4d86-be35-e1b6b61ce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7852f9f-3bb8-4f63-8b38-6f2e7c1451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dc267c-60e7-4011-949a-1563bb72696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2c8f49c-f5ec-436a-87fb-b4f10378f5a7}" ma:internalName="TaxCatchAll" ma:showField="CatchAllData" ma:web="42dc267c-60e7-4011-949a-1563bb726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dc267c-60e7-4011-949a-1563bb726964" xsi:nil="true"/>
    <lcf76f155ced4ddcb4097134ff3c332f xmlns="0fd64c2a-1b1a-4d86-be35-e1b6b61cea9e">
      <Terms xmlns="http://schemas.microsoft.com/office/infopath/2007/PartnerControls"/>
    </lcf76f155ced4ddcb4097134ff3c332f>
    <SharedWithUsers xmlns="42dc267c-60e7-4011-949a-1563bb726964">
      <UserInfo>
        <DisplayName>Annemiek Deunhouwer</DisplayName>
        <AccountId>78</AccountId>
        <AccountType/>
      </UserInfo>
      <UserInfo>
        <DisplayName>Edwin van Wijngaarden</DisplayName>
        <AccountId>53</AccountId>
        <AccountType/>
      </UserInfo>
      <UserInfo>
        <DisplayName>Ad van Driel</DisplayName>
        <AccountId>17</AccountId>
        <AccountType/>
      </UserInfo>
      <UserInfo>
        <DisplayName>Joanne Ligthart</DisplayName>
        <AccountId>47</AccountId>
        <AccountType/>
      </UserInfo>
      <UserInfo>
        <DisplayName>Manager | Hospice de Cirkel</DisplayName>
        <AccountId>27</AccountId>
        <AccountType/>
      </UserInfo>
    </SharedWithUsers>
  </documentManagement>
</p:properties>
</file>

<file path=customXml/itemProps1.xml><?xml version="1.0" encoding="utf-8"?>
<ds:datastoreItem xmlns:ds="http://schemas.openxmlformats.org/officeDocument/2006/customXml" ds:itemID="{A9CFD7A9-93A6-4337-B20E-1738C8D7D9B8}"/>
</file>

<file path=customXml/itemProps2.xml><?xml version="1.0" encoding="utf-8"?>
<ds:datastoreItem xmlns:ds="http://schemas.openxmlformats.org/officeDocument/2006/customXml" ds:itemID="{0E112E4A-7245-49A5-BBD8-8B745894BCBF}">
  <ds:schemaRefs>
    <ds:schemaRef ds:uri="http://schemas.microsoft.com/sharepoint/v3/contenttype/forms"/>
  </ds:schemaRefs>
</ds:datastoreItem>
</file>

<file path=customXml/itemProps3.xml><?xml version="1.0" encoding="utf-8"?>
<ds:datastoreItem xmlns:ds="http://schemas.openxmlformats.org/officeDocument/2006/customXml" ds:itemID="{6497C706-1DEC-43DF-B582-27BAFF8F46A3}">
  <ds:schemaRefs>
    <ds:schemaRef ds:uri="http://www.w3.org/XML/1998/namespace"/>
    <ds:schemaRef ds:uri="421c846a-66f2-4771-ba52-5a2ada80e263"/>
    <ds:schemaRef ds:uri="c8dd53c6-09f3-4a2b-8583-b7fee6ec7fb3"/>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42dc267c-60e7-4011-949a-1563bb726964"/>
    <ds:schemaRef ds:uri="0fd64c2a-1b1a-4d86-be35-e1b6b61cea9e"/>
  </ds:schemaRefs>
</ds:datastoreItem>
</file>

<file path=docProps/app.xml><?xml version="1.0" encoding="utf-8"?>
<Properties xmlns="http://schemas.openxmlformats.org/officeDocument/2006/extended-properties" xmlns:vt="http://schemas.openxmlformats.org/officeDocument/2006/docPropsVTypes">
  <TotalTime>1159</TotalTime>
  <Words>1707</Words>
  <Application>Microsoft Office PowerPoint</Application>
  <PresentationFormat>Aangepast</PresentationFormat>
  <Paragraphs>158</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QuaySans-Book</vt:lpstr>
      <vt:lpstr>Times New Roman</vt:lpstr>
      <vt:lpstr>Kantoorthema</vt:lpstr>
      <vt:lpstr>Jaarverslag hospice De Cirkel 2024</vt:lpstr>
      <vt:lpstr>Wij als hospice De Cirkel</vt:lpstr>
      <vt:lpstr>Wij als hospice De Cirkel</vt:lpstr>
      <vt:lpstr>Hospice De Cirkel in 2024</vt:lpstr>
      <vt:lpstr>Hospice de Cirkel 2024 in vogelvlucht </vt:lpstr>
      <vt:lpstr>Hospice de Cirkel 2024 in vogelvlucht</vt:lpstr>
      <vt:lpstr>Aantal bewoners hospice  Hendrik-Ido-Ambacht</vt:lpstr>
      <vt:lpstr>Aantal bewoners hospice  Papendrecht</vt:lpstr>
      <vt:lpstr>Deskundigheid</vt:lpstr>
      <vt:lpstr>Netwerk palliatieve zorg en lerend netwerker VPTZ</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Nicole van Uden</dc:creator>
  <cp:lastModifiedBy>Annemiek Deunhouwer</cp:lastModifiedBy>
  <cp:revision>71</cp:revision>
  <cp:lastPrinted>2024-01-30T15:21:36Z</cp:lastPrinted>
  <dcterms:created xsi:type="dcterms:W3CDTF">2013-04-26T09:57:05Z</dcterms:created>
  <dcterms:modified xsi:type="dcterms:W3CDTF">2025-04-18T15:43:49Z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0x0101001D5AB3262D7BAE479CFCE82E7F540721</vt:lpwstr>
  </property>
  <property fmtid="{D5CDD505-2E9C-101B-9397-08002B2CF9AE}" pid="3" name="MediaServiceImageTags">
    <vt:lpwstr/>
  </property>
</Properties>
</file>