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sldIdLst>
    <p:sldId id="268" r:id="rId5"/>
    <p:sldId id="270" r:id="rId6"/>
    <p:sldId id="269" r:id="rId7"/>
  </p:sldIdLst>
  <p:sldSz cx="12192000" cy="6858000"/>
  <p:notesSz cx="6797675" cy="99282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87CF"/>
    <a:srgbClr val="92D050"/>
    <a:srgbClr val="FFD757"/>
    <a:srgbClr val="E7980B"/>
    <a:srgbClr val="FF3399"/>
    <a:srgbClr val="71409A"/>
    <a:srgbClr val="603682"/>
    <a:srgbClr val="DDE1F7"/>
    <a:srgbClr val="C6CDF2"/>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ECD55A-8777-7A35-47C2-D3F447C95711}" v="1" dt="2025-06-05T16:44:38.418"/>
    <p1510:client id="{B670A461-9551-4F88-A061-A464DA3FF6C9}" v="53" dt="2025-06-05T16:46:25.78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530" y="5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53C3C012-0CF1-4048-B083-73F24BFA5844}" type="datetimeFigureOut">
              <a:rPr lang="nl-NL" smtClean="0"/>
              <a:t>10-6-2025</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BA06A97-8475-485B-8E3E-7FAE8153817C}" type="slidenum">
              <a:rPr lang="nl-NL" smtClean="0"/>
              <a:t>‹nr.›</a:t>
            </a:fld>
            <a:endParaRPr lang="nl-NL"/>
          </a:p>
        </p:txBody>
      </p:sp>
    </p:spTree>
    <p:extLst>
      <p:ext uri="{BB962C8B-B14F-4D97-AF65-F5344CB8AC3E}">
        <p14:creationId xmlns:p14="http://schemas.microsoft.com/office/powerpoint/2010/main" val="2312029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BA06A97-8475-485B-8E3E-7FAE8153817C}" type="slidenum">
              <a:rPr lang="nl-NL" smtClean="0"/>
              <a:t>2</a:t>
            </a:fld>
            <a:endParaRPr lang="nl-NL"/>
          </a:p>
        </p:txBody>
      </p:sp>
    </p:spTree>
    <p:extLst>
      <p:ext uri="{BB962C8B-B14F-4D97-AF65-F5344CB8AC3E}">
        <p14:creationId xmlns:p14="http://schemas.microsoft.com/office/powerpoint/2010/main" val="3594616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14B891-8717-A2C6-22A0-D4BC95FF8DB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074A9AE-9043-E868-E2BD-49D3506CE1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630231B-636F-907A-ABAE-26A057C4825D}"/>
              </a:ext>
            </a:extLst>
          </p:cNvPr>
          <p:cNvSpPr>
            <a:spLocks noGrp="1"/>
          </p:cNvSpPr>
          <p:nvPr>
            <p:ph type="dt" sz="half" idx="10"/>
          </p:nvPr>
        </p:nvSpPr>
        <p:spPr/>
        <p:txBody>
          <a:bodyPr/>
          <a:lstStyle/>
          <a:p>
            <a:fld id="{A169DF79-49FB-4560-B22A-0E37A02B2CAA}" type="datetimeFigureOut">
              <a:rPr lang="nl-NL" smtClean="0"/>
              <a:t>10-6-2025</a:t>
            </a:fld>
            <a:endParaRPr lang="nl-NL"/>
          </a:p>
        </p:txBody>
      </p:sp>
      <p:sp>
        <p:nvSpPr>
          <p:cNvPr id="5" name="Tijdelijke aanduiding voor voettekst 4">
            <a:extLst>
              <a:ext uri="{FF2B5EF4-FFF2-40B4-BE49-F238E27FC236}">
                <a16:creationId xmlns:a16="http://schemas.microsoft.com/office/drawing/2014/main" id="{F6951A8B-1BCA-687A-287E-0934F62D43C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42C7723-CD9E-9C25-8717-6C9101E51152}"/>
              </a:ext>
            </a:extLst>
          </p:cNvPr>
          <p:cNvSpPr>
            <a:spLocks noGrp="1"/>
          </p:cNvSpPr>
          <p:nvPr>
            <p:ph type="sldNum" sz="quarter" idx="12"/>
          </p:nvPr>
        </p:nvSpPr>
        <p:spPr/>
        <p:txBody>
          <a:bodyPr/>
          <a:lstStyle/>
          <a:p>
            <a:fld id="{38D4560A-6B8F-4B37-9FE3-404E1D4A9412}" type="slidenum">
              <a:rPr lang="nl-NL" smtClean="0"/>
              <a:t>‹nr.›</a:t>
            </a:fld>
            <a:endParaRPr lang="nl-NL"/>
          </a:p>
        </p:txBody>
      </p:sp>
    </p:spTree>
    <p:extLst>
      <p:ext uri="{BB962C8B-B14F-4D97-AF65-F5344CB8AC3E}">
        <p14:creationId xmlns:p14="http://schemas.microsoft.com/office/powerpoint/2010/main" val="3079482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864D76-59C9-E117-5600-92A8D4EF984E}"/>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7010FBF-2783-0228-F647-2C2703E428D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38C276-1C54-1D1D-E26E-F20ED2084EED}"/>
              </a:ext>
            </a:extLst>
          </p:cNvPr>
          <p:cNvSpPr>
            <a:spLocks noGrp="1"/>
          </p:cNvSpPr>
          <p:nvPr>
            <p:ph type="dt" sz="half" idx="10"/>
          </p:nvPr>
        </p:nvSpPr>
        <p:spPr/>
        <p:txBody>
          <a:bodyPr/>
          <a:lstStyle/>
          <a:p>
            <a:fld id="{A169DF79-49FB-4560-B22A-0E37A02B2CAA}" type="datetimeFigureOut">
              <a:rPr lang="nl-NL" smtClean="0"/>
              <a:t>10-6-2025</a:t>
            </a:fld>
            <a:endParaRPr lang="nl-NL"/>
          </a:p>
        </p:txBody>
      </p:sp>
      <p:sp>
        <p:nvSpPr>
          <p:cNvPr id="5" name="Tijdelijke aanduiding voor voettekst 4">
            <a:extLst>
              <a:ext uri="{FF2B5EF4-FFF2-40B4-BE49-F238E27FC236}">
                <a16:creationId xmlns:a16="http://schemas.microsoft.com/office/drawing/2014/main" id="{E934A1FE-F3E2-0B8F-56BE-F0958DFF724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E38B6B5-AD4E-8CC5-3F14-B90EF8B83554}"/>
              </a:ext>
            </a:extLst>
          </p:cNvPr>
          <p:cNvSpPr>
            <a:spLocks noGrp="1"/>
          </p:cNvSpPr>
          <p:nvPr>
            <p:ph type="sldNum" sz="quarter" idx="12"/>
          </p:nvPr>
        </p:nvSpPr>
        <p:spPr/>
        <p:txBody>
          <a:bodyPr/>
          <a:lstStyle/>
          <a:p>
            <a:fld id="{38D4560A-6B8F-4B37-9FE3-404E1D4A9412}" type="slidenum">
              <a:rPr lang="nl-NL" smtClean="0"/>
              <a:t>‹nr.›</a:t>
            </a:fld>
            <a:endParaRPr lang="nl-NL"/>
          </a:p>
        </p:txBody>
      </p:sp>
    </p:spTree>
    <p:extLst>
      <p:ext uri="{BB962C8B-B14F-4D97-AF65-F5344CB8AC3E}">
        <p14:creationId xmlns:p14="http://schemas.microsoft.com/office/powerpoint/2010/main" val="1940375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F90E88A-07C4-52FE-8F29-B91FF727D22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1ECA187-3F46-CB92-DCC8-E5A35AAB8EB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431602D-BAA9-B2F3-50D5-E9D7391BEB67}"/>
              </a:ext>
            </a:extLst>
          </p:cNvPr>
          <p:cNvSpPr>
            <a:spLocks noGrp="1"/>
          </p:cNvSpPr>
          <p:nvPr>
            <p:ph type="dt" sz="half" idx="10"/>
          </p:nvPr>
        </p:nvSpPr>
        <p:spPr/>
        <p:txBody>
          <a:bodyPr/>
          <a:lstStyle/>
          <a:p>
            <a:fld id="{A169DF79-49FB-4560-B22A-0E37A02B2CAA}" type="datetimeFigureOut">
              <a:rPr lang="nl-NL" smtClean="0"/>
              <a:t>10-6-2025</a:t>
            </a:fld>
            <a:endParaRPr lang="nl-NL"/>
          </a:p>
        </p:txBody>
      </p:sp>
      <p:sp>
        <p:nvSpPr>
          <p:cNvPr id="5" name="Tijdelijke aanduiding voor voettekst 4">
            <a:extLst>
              <a:ext uri="{FF2B5EF4-FFF2-40B4-BE49-F238E27FC236}">
                <a16:creationId xmlns:a16="http://schemas.microsoft.com/office/drawing/2014/main" id="{E5AAAF47-F3D0-2DBD-D859-FF92830D9A7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FD33B5E-A8EB-8D56-5654-FDF2F6DA300A}"/>
              </a:ext>
            </a:extLst>
          </p:cNvPr>
          <p:cNvSpPr>
            <a:spLocks noGrp="1"/>
          </p:cNvSpPr>
          <p:nvPr>
            <p:ph type="sldNum" sz="quarter" idx="12"/>
          </p:nvPr>
        </p:nvSpPr>
        <p:spPr/>
        <p:txBody>
          <a:bodyPr/>
          <a:lstStyle/>
          <a:p>
            <a:fld id="{38D4560A-6B8F-4B37-9FE3-404E1D4A9412}" type="slidenum">
              <a:rPr lang="nl-NL" smtClean="0"/>
              <a:t>‹nr.›</a:t>
            </a:fld>
            <a:endParaRPr lang="nl-NL"/>
          </a:p>
        </p:txBody>
      </p:sp>
    </p:spTree>
    <p:extLst>
      <p:ext uri="{BB962C8B-B14F-4D97-AF65-F5344CB8AC3E}">
        <p14:creationId xmlns:p14="http://schemas.microsoft.com/office/powerpoint/2010/main" val="902567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7708FD-1B67-DD00-44FA-9E411B022E5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4C21335-4422-8E5A-9394-84B31D7504A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209525C-122F-0485-83B6-829D4D090B04}"/>
              </a:ext>
            </a:extLst>
          </p:cNvPr>
          <p:cNvSpPr>
            <a:spLocks noGrp="1"/>
          </p:cNvSpPr>
          <p:nvPr>
            <p:ph type="dt" sz="half" idx="10"/>
          </p:nvPr>
        </p:nvSpPr>
        <p:spPr/>
        <p:txBody>
          <a:bodyPr/>
          <a:lstStyle/>
          <a:p>
            <a:fld id="{A169DF79-49FB-4560-B22A-0E37A02B2CAA}" type="datetimeFigureOut">
              <a:rPr lang="nl-NL" smtClean="0"/>
              <a:t>10-6-2025</a:t>
            </a:fld>
            <a:endParaRPr lang="nl-NL"/>
          </a:p>
        </p:txBody>
      </p:sp>
      <p:sp>
        <p:nvSpPr>
          <p:cNvPr id="5" name="Tijdelijke aanduiding voor voettekst 4">
            <a:extLst>
              <a:ext uri="{FF2B5EF4-FFF2-40B4-BE49-F238E27FC236}">
                <a16:creationId xmlns:a16="http://schemas.microsoft.com/office/drawing/2014/main" id="{066D4DC9-0709-2589-27A4-C669DD1C0E1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7691329-C166-5A1A-A179-0A8C9FF60BF8}"/>
              </a:ext>
            </a:extLst>
          </p:cNvPr>
          <p:cNvSpPr>
            <a:spLocks noGrp="1"/>
          </p:cNvSpPr>
          <p:nvPr>
            <p:ph type="sldNum" sz="quarter" idx="12"/>
          </p:nvPr>
        </p:nvSpPr>
        <p:spPr/>
        <p:txBody>
          <a:bodyPr/>
          <a:lstStyle/>
          <a:p>
            <a:fld id="{38D4560A-6B8F-4B37-9FE3-404E1D4A9412}" type="slidenum">
              <a:rPr lang="nl-NL" smtClean="0"/>
              <a:t>‹nr.›</a:t>
            </a:fld>
            <a:endParaRPr lang="nl-NL"/>
          </a:p>
        </p:txBody>
      </p:sp>
    </p:spTree>
    <p:extLst>
      <p:ext uri="{BB962C8B-B14F-4D97-AF65-F5344CB8AC3E}">
        <p14:creationId xmlns:p14="http://schemas.microsoft.com/office/powerpoint/2010/main" val="1001512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83FE7F-5328-44B5-A228-0CC70E8B577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ADC5846-D258-9075-16F2-BF9752DFAA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4137FD6-935A-FD98-3B9B-82AA9B4CF640}"/>
              </a:ext>
            </a:extLst>
          </p:cNvPr>
          <p:cNvSpPr>
            <a:spLocks noGrp="1"/>
          </p:cNvSpPr>
          <p:nvPr>
            <p:ph type="dt" sz="half" idx="10"/>
          </p:nvPr>
        </p:nvSpPr>
        <p:spPr/>
        <p:txBody>
          <a:bodyPr/>
          <a:lstStyle/>
          <a:p>
            <a:fld id="{A169DF79-49FB-4560-B22A-0E37A02B2CAA}" type="datetimeFigureOut">
              <a:rPr lang="nl-NL" smtClean="0"/>
              <a:t>10-6-2025</a:t>
            </a:fld>
            <a:endParaRPr lang="nl-NL"/>
          </a:p>
        </p:txBody>
      </p:sp>
      <p:sp>
        <p:nvSpPr>
          <p:cNvPr id="5" name="Tijdelijke aanduiding voor voettekst 4">
            <a:extLst>
              <a:ext uri="{FF2B5EF4-FFF2-40B4-BE49-F238E27FC236}">
                <a16:creationId xmlns:a16="http://schemas.microsoft.com/office/drawing/2014/main" id="{F2C04687-7374-4606-2ED6-0354A52F08A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22397E9-B279-BACF-519D-D96D738F786E}"/>
              </a:ext>
            </a:extLst>
          </p:cNvPr>
          <p:cNvSpPr>
            <a:spLocks noGrp="1"/>
          </p:cNvSpPr>
          <p:nvPr>
            <p:ph type="sldNum" sz="quarter" idx="12"/>
          </p:nvPr>
        </p:nvSpPr>
        <p:spPr/>
        <p:txBody>
          <a:bodyPr/>
          <a:lstStyle/>
          <a:p>
            <a:fld id="{38D4560A-6B8F-4B37-9FE3-404E1D4A9412}" type="slidenum">
              <a:rPr lang="nl-NL" smtClean="0"/>
              <a:t>‹nr.›</a:t>
            </a:fld>
            <a:endParaRPr lang="nl-NL"/>
          </a:p>
        </p:txBody>
      </p:sp>
    </p:spTree>
    <p:extLst>
      <p:ext uri="{BB962C8B-B14F-4D97-AF65-F5344CB8AC3E}">
        <p14:creationId xmlns:p14="http://schemas.microsoft.com/office/powerpoint/2010/main" val="3065543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9DB710-3BC3-A551-5351-46934ABC124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D020E54-B68F-B383-71E1-F97B10F28C4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C3AB048-5237-076A-F50E-8A412A7739E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C5CA335-7B41-8ED0-5DA4-61B6F617AE16}"/>
              </a:ext>
            </a:extLst>
          </p:cNvPr>
          <p:cNvSpPr>
            <a:spLocks noGrp="1"/>
          </p:cNvSpPr>
          <p:nvPr>
            <p:ph type="dt" sz="half" idx="10"/>
          </p:nvPr>
        </p:nvSpPr>
        <p:spPr/>
        <p:txBody>
          <a:bodyPr/>
          <a:lstStyle/>
          <a:p>
            <a:fld id="{A169DF79-49FB-4560-B22A-0E37A02B2CAA}" type="datetimeFigureOut">
              <a:rPr lang="nl-NL" smtClean="0"/>
              <a:t>10-6-2025</a:t>
            </a:fld>
            <a:endParaRPr lang="nl-NL"/>
          </a:p>
        </p:txBody>
      </p:sp>
      <p:sp>
        <p:nvSpPr>
          <p:cNvPr id="6" name="Tijdelijke aanduiding voor voettekst 5">
            <a:extLst>
              <a:ext uri="{FF2B5EF4-FFF2-40B4-BE49-F238E27FC236}">
                <a16:creationId xmlns:a16="http://schemas.microsoft.com/office/drawing/2014/main" id="{B284D3F3-DC75-4804-1A64-3F57BCB239C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D175B51-0957-303E-68A4-74A6133D31B5}"/>
              </a:ext>
            </a:extLst>
          </p:cNvPr>
          <p:cNvSpPr>
            <a:spLocks noGrp="1"/>
          </p:cNvSpPr>
          <p:nvPr>
            <p:ph type="sldNum" sz="quarter" idx="12"/>
          </p:nvPr>
        </p:nvSpPr>
        <p:spPr/>
        <p:txBody>
          <a:bodyPr/>
          <a:lstStyle/>
          <a:p>
            <a:fld id="{38D4560A-6B8F-4B37-9FE3-404E1D4A9412}" type="slidenum">
              <a:rPr lang="nl-NL" smtClean="0"/>
              <a:t>‹nr.›</a:t>
            </a:fld>
            <a:endParaRPr lang="nl-NL"/>
          </a:p>
        </p:txBody>
      </p:sp>
    </p:spTree>
    <p:extLst>
      <p:ext uri="{BB962C8B-B14F-4D97-AF65-F5344CB8AC3E}">
        <p14:creationId xmlns:p14="http://schemas.microsoft.com/office/powerpoint/2010/main" val="2284709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B04FFD-1367-F8FD-37C3-542655A19F5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FF67B96-B2C2-908A-94BF-03500FAE53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D4BEA23-AA7A-194C-497E-744B6ABB58A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0F6BEDA-0204-9A87-0658-E33A06DB2F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1451784-BEAA-2FBC-04BA-7A96A80645A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660C225-0D08-C15F-4145-CE558310B55A}"/>
              </a:ext>
            </a:extLst>
          </p:cNvPr>
          <p:cNvSpPr>
            <a:spLocks noGrp="1"/>
          </p:cNvSpPr>
          <p:nvPr>
            <p:ph type="dt" sz="half" idx="10"/>
          </p:nvPr>
        </p:nvSpPr>
        <p:spPr/>
        <p:txBody>
          <a:bodyPr/>
          <a:lstStyle/>
          <a:p>
            <a:fld id="{A169DF79-49FB-4560-B22A-0E37A02B2CAA}" type="datetimeFigureOut">
              <a:rPr lang="nl-NL" smtClean="0"/>
              <a:t>10-6-2025</a:t>
            </a:fld>
            <a:endParaRPr lang="nl-NL"/>
          </a:p>
        </p:txBody>
      </p:sp>
      <p:sp>
        <p:nvSpPr>
          <p:cNvPr id="8" name="Tijdelijke aanduiding voor voettekst 7">
            <a:extLst>
              <a:ext uri="{FF2B5EF4-FFF2-40B4-BE49-F238E27FC236}">
                <a16:creationId xmlns:a16="http://schemas.microsoft.com/office/drawing/2014/main" id="{BE382FCE-51AF-3066-1061-B13009B9DAB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83F80BA-4D2E-14DD-C4E7-E84158532D86}"/>
              </a:ext>
            </a:extLst>
          </p:cNvPr>
          <p:cNvSpPr>
            <a:spLocks noGrp="1"/>
          </p:cNvSpPr>
          <p:nvPr>
            <p:ph type="sldNum" sz="quarter" idx="12"/>
          </p:nvPr>
        </p:nvSpPr>
        <p:spPr/>
        <p:txBody>
          <a:bodyPr/>
          <a:lstStyle/>
          <a:p>
            <a:fld id="{38D4560A-6B8F-4B37-9FE3-404E1D4A9412}" type="slidenum">
              <a:rPr lang="nl-NL" smtClean="0"/>
              <a:t>‹nr.›</a:t>
            </a:fld>
            <a:endParaRPr lang="nl-NL"/>
          </a:p>
        </p:txBody>
      </p:sp>
    </p:spTree>
    <p:extLst>
      <p:ext uri="{BB962C8B-B14F-4D97-AF65-F5344CB8AC3E}">
        <p14:creationId xmlns:p14="http://schemas.microsoft.com/office/powerpoint/2010/main" val="2517791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379E86-68CB-DA63-C88A-E5120F658F0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EFB1F28-506D-A8F2-55A2-EC75ABE35C5B}"/>
              </a:ext>
            </a:extLst>
          </p:cNvPr>
          <p:cNvSpPr>
            <a:spLocks noGrp="1"/>
          </p:cNvSpPr>
          <p:nvPr>
            <p:ph type="dt" sz="half" idx="10"/>
          </p:nvPr>
        </p:nvSpPr>
        <p:spPr/>
        <p:txBody>
          <a:bodyPr/>
          <a:lstStyle/>
          <a:p>
            <a:fld id="{A169DF79-49FB-4560-B22A-0E37A02B2CAA}" type="datetimeFigureOut">
              <a:rPr lang="nl-NL" smtClean="0"/>
              <a:t>10-6-2025</a:t>
            </a:fld>
            <a:endParaRPr lang="nl-NL"/>
          </a:p>
        </p:txBody>
      </p:sp>
      <p:sp>
        <p:nvSpPr>
          <p:cNvPr id="4" name="Tijdelijke aanduiding voor voettekst 3">
            <a:extLst>
              <a:ext uri="{FF2B5EF4-FFF2-40B4-BE49-F238E27FC236}">
                <a16:creationId xmlns:a16="http://schemas.microsoft.com/office/drawing/2014/main" id="{BCF536CD-17E0-10A4-A061-62AC1B430FE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B49A8C7-DD01-E1AF-5346-05905088AF96}"/>
              </a:ext>
            </a:extLst>
          </p:cNvPr>
          <p:cNvSpPr>
            <a:spLocks noGrp="1"/>
          </p:cNvSpPr>
          <p:nvPr>
            <p:ph type="sldNum" sz="quarter" idx="12"/>
          </p:nvPr>
        </p:nvSpPr>
        <p:spPr/>
        <p:txBody>
          <a:bodyPr/>
          <a:lstStyle/>
          <a:p>
            <a:fld id="{38D4560A-6B8F-4B37-9FE3-404E1D4A9412}" type="slidenum">
              <a:rPr lang="nl-NL" smtClean="0"/>
              <a:t>‹nr.›</a:t>
            </a:fld>
            <a:endParaRPr lang="nl-NL"/>
          </a:p>
        </p:txBody>
      </p:sp>
    </p:spTree>
    <p:extLst>
      <p:ext uri="{BB962C8B-B14F-4D97-AF65-F5344CB8AC3E}">
        <p14:creationId xmlns:p14="http://schemas.microsoft.com/office/powerpoint/2010/main" val="2358792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E9861FE-35C1-82A7-727D-A478B27A045C}"/>
              </a:ext>
            </a:extLst>
          </p:cNvPr>
          <p:cNvSpPr>
            <a:spLocks noGrp="1"/>
          </p:cNvSpPr>
          <p:nvPr>
            <p:ph type="dt" sz="half" idx="10"/>
          </p:nvPr>
        </p:nvSpPr>
        <p:spPr/>
        <p:txBody>
          <a:bodyPr/>
          <a:lstStyle/>
          <a:p>
            <a:fld id="{A169DF79-49FB-4560-B22A-0E37A02B2CAA}" type="datetimeFigureOut">
              <a:rPr lang="nl-NL" smtClean="0"/>
              <a:t>10-6-2025</a:t>
            </a:fld>
            <a:endParaRPr lang="nl-NL"/>
          </a:p>
        </p:txBody>
      </p:sp>
      <p:sp>
        <p:nvSpPr>
          <p:cNvPr id="3" name="Tijdelijke aanduiding voor voettekst 2">
            <a:extLst>
              <a:ext uri="{FF2B5EF4-FFF2-40B4-BE49-F238E27FC236}">
                <a16:creationId xmlns:a16="http://schemas.microsoft.com/office/drawing/2014/main" id="{4D3B213F-677D-F2B2-2D8C-1661FE9BF6F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CB4DBBC-8434-EF71-7611-D892CC304719}"/>
              </a:ext>
            </a:extLst>
          </p:cNvPr>
          <p:cNvSpPr>
            <a:spLocks noGrp="1"/>
          </p:cNvSpPr>
          <p:nvPr>
            <p:ph type="sldNum" sz="quarter" idx="12"/>
          </p:nvPr>
        </p:nvSpPr>
        <p:spPr/>
        <p:txBody>
          <a:bodyPr/>
          <a:lstStyle/>
          <a:p>
            <a:fld id="{38D4560A-6B8F-4B37-9FE3-404E1D4A9412}" type="slidenum">
              <a:rPr lang="nl-NL" smtClean="0"/>
              <a:t>‹nr.›</a:t>
            </a:fld>
            <a:endParaRPr lang="nl-NL"/>
          </a:p>
        </p:txBody>
      </p:sp>
    </p:spTree>
    <p:extLst>
      <p:ext uri="{BB962C8B-B14F-4D97-AF65-F5344CB8AC3E}">
        <p14:creationId xmlns:p14="http://schemas.microsoft.com/office/powerpoint/2010/main" val="1128118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C190AF-C794-0385-0673-195EAACFD97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732F977-C872-EFF0-ED16-3DC34B2BB1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2534C12-611F-CF44-98FA-9D3DDBD269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08F4120-20A7-65F7-3743-EAFADF9A007F}"/>
              </a:ext>
            </a:extLst>
          </p:cNvPr>
          <p:cNvSpPr>
            <a:spLocks noGrp="1"/>
          </p:cNvSpPr>
          <p:nvPr>
            <p:ph type="dt" sz="half" idx="10"/>
          </p:nvPr>
        </p:nvSpPr>
        <p:spPr/>
        <p:txBody>
          <a:bodyPr/>
          <a:lstStyle/>
          <a:p>
            <a:fld id="{A169DF79-49FB-4560-B22A-0E37A02B2CAA}" type="datetimeFigureOut">
              <a:rPr lang="nl-NL" smtClean="0"/>
              <a:t>10-6-2025</a:t>
            </a:fld>
            <a:endParaRPr lang="nl-NL"/>
          </a:p>
        </p:txBody>
      </p:sp>
      <p:sp>
        <p:nvSpPr>
          <p:cNvPr id="6" name="Tijdelijke aanduiding voor voettekst 5">
            <a:extLst>
              <a:ext uri="{FF2B5EF4-FFF2-40B4-BE49-F238E27FC236}">
                <a16:creationId xmlns:a16="http://schemas.microsoft.com/office/drawing/2014/main" id="{9B4B0B85-C9B3-DA0C-E468-B6B0BD8BDBA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83975A6-D629-8691-1605-A84063208181}"/>
              </a:ext>
            </a:extLst>
          </p:cNvPr>
          <p:cNvSpPr>
            <a:spLocks noGrp="1"/>
          </p:cNvSpPr>
          <p:nvPr>
            <p:ph type="sldNum" sz="quarter" idx="12"/>
          </p:nvPr>
        </p:nvSpPr>
        <p:spPr/>
        <p:txBody>
          <a:bodyPr/>
          <a:lstStyle/>
          <a:p>
            <a:fld id="{38D4560A-6B8F-4B37-9FE3-404E1D4A9412}" type="slidenum">
              <a:rPr lang="nl-NL" smtClean="0"/>
              <a:t>‹nr.›</a:t>
            </a:fld>
            <a:endParaRPr lang="nl-NL"/>
          </a:p>
        </p:txBody>
      </p:sp>
    </p:spTree>
    <p:extLst>
      <p:ext uri="{BB962C8B-B14F-4D97-AF65-F5344CB8AC3E}">
        <p14:creationId xmlns:p14="http://schemas.microsoft.com/office/powerpoint/2010/main" val="1246970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418D05-9858-87FB-7DCD-674C6340DEC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52DCE9A-D3D1-BB0F-5D70-76887AE991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91715E8-F1B1-65EE-0721-9E1F9CB509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B7D5834-085D-8E51-D427-9D1A7B47BC18}"/>
              </a:ext>
            </a:extLst>
          </p:cNvPr>
          <p:cNvSpPr>
            <a:spLocks noGrp="1"/>
          </p:cNvSpPr>
          <p:nvPr>
            <p:ph type="dt" sz="half" idx="10"/>
          </p:nvPr>
        </p:nvSpPr>
        <p:spPr/>
        <p:txBody>
          <a:bodyPr/>
          <a:lstStyle/>
          <a:p>
            <a:fld id="{A169DF79-49FB-4560-B22A-0E37A02B2CAA}" type="datetimeFigureOut">
              <a:rPr lang="nl-NL" smtClean="0"/>
              <a:t>10-6-2025</a:t>
            </a:fld>
            <a:endParaRPr lang="nl-NL"/>
          </a:p>
        </p:txBody>
      </p:sp>
      <p:sp>
        <p:nvSpPr>
          <p:cNvPr id="6" name="Tijdelijke aanduiding voor voettekst 5">
            <a:extLst>
              <a:ext uri="{FF2B5EF4-FFF2-40B4-BE49-F238E27FC236}">
                <a16:creationId xmlns:a16="http://schemas.microsoft.com/office/drawing/2014/main" id="{A83E19D9-85B4-94E9-40E0-D713C8FC253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2A71E59-2777-155D-556E-1EFD26811003}"/>
              </a:ext>
            </a:extLst>
          </p:cNvPr>
          <p:cNvSpPr>
            <a:spLocks noGrp="1"/>
          </p:cNvSpPr>
          <p:nvPr>
            <p:ph type="sldNum" sz="quarter" idx="12"/>
          </p:nvPr>
        </p:nvSpPr>
        <p:spPr/>
        <p:txBody>
          <a:bodyPr/>
          <a:lstStyle/>
          <a:p>
            <a:fld id="{38D4560A-6B8F-4B37-9FE3-404E1D4A9412}" type="slidenum">
              <a:rPr lang="nl-NL" smtClean="0"/>
              <a:t>‹nr.›</a:t>
            </a:fld>
            <a:endParaRPr lang="nl-NL"/>
          </a:p>
        </p:txBody>
      </p:sp>
    </p:spTree>
    <p:extLst>
      <p:ext uri="{BB962C8B-B14F-4D97-AF65-F5344CB8AC3E}">
        <p14:creationId xmlns:p14="http://schemas.microsoft.com/office/powerpoint/2010/main" val="3861742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11B1DAD-9A4C-E284-3F7E-84601AFC62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1C558D6-7E26-8336-E2F9-4ED75FCBE1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42CC9A0-E868-11D7-428D-8524B65EEB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169DF79-49FB-4560-B22A-0E37A02B2CAA}" type="datetimeFigureOut">
              <a:rPr lang="nl-NL" smtClean="0"/>
              <a:t>10-6-2025</a:t>
            </a:fld>
            <a:endParaRPr lang="nl-NL"/>
          </a:p>
        </p:txBody>
      </p:sp>
      <p:sp>
        <p:nvSpPr>
          <p:cNvPr id="5" name="Tijdelijke aanduiding voor voettekst 4">
            <a:extLst>
              <a:ext uri="{FF2B5EF4-FFF2-40B4-BE49-F238E27FC236}">
                <a16:creationId xmlns:a16="http://schemas.microsoft.com/office/drawing/2014/main" id="{07C7B5E7-DAA1-9A2E-37E3-CA339F8AC1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E5535C5E-2522-0E1C-D116-CE12B8A0C6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8D4560A-6B8F-4B37-9FE3-404E1D4A9412}" type="slidenum">
              <a:rPr lang="nl-NL" smtClean="0"/>
              <a:t>‹nr.›</a:t>
            </a:fld>
            <a:endParaRPr lang="nl-NL"/>
          </a:p>
        </p:txBody>
      </p:sp>
    </p:spTree>
    <p:extLst>
      <p:ext uri="{BB962C8B-B14F-4D97-AF65-F5344CB8AC3E}">
        <p14:creationId xmlns:p14="http://schemas.microsoft.com/office/powerpoint/2010/main" val="3026253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1.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DB56B-7773-E9D7-D9B3-8CB808D327A2}"/>
            </a:ext>
          </a:extLst>
        </p:cNvPr>
        <p:cNvGrpSpPr/>
        <p:nvPr/>
      </p:nvGrpSpPr>
      <p:grpSpPr>
        <a:xfrm>
          <a:off x="0" y="0"/>
          <a:ext cx="0" cy="0"/>
          <a:chOff x="0" y="0"/>
          <a:chExt cx="0" cy="0"/>
        </a:xfrm>
      </p:grpSpPr>
      <p:pic>
        <p:nvPicPr>
          <p:cNvPr id="13" name="Afbeelding 12">
            <a:extLst>
              <a:ext uri="{FF2B5EF4-FFF2-40B4-BE49-F238E27FC236}">
                <a16:creationId xmlns:a16="http://schemas.microsoft.com/office/drawing/2014/main" id="{84F3ACCF-5837-CC18-1E6A-C51180286787}"/>
              </a:ext>
            </a:extLst>
          </p:cNvPr>
          <p:cNvPicPr>
            <a:picLocks noChangeAspect="1"/>
          </p:cNvPicPr>
          <p:nvPr/>
        </p:nvPicPr>
        <p:blipFill>
          <a:blip r:embed="rId2"/>
          <a:stretch>
            <a:fillRect/>
          </a:stretch>
        </p:blipFill>
        <p:spPr>
          <a:xfrm>
            <a:off x="-175177" y="-7144"/>
            <a:ext cx="2770458" cy="1846451"/>
          </a:xfrm>
          <a:prstGeom prst="rect">
            <a:avLst/>
          </a:prstGeom>
        </p:spPr>
      </p:pic>
      <p:sp>
        <p:nvSpPr>
          <p:cNvPr id="3" name="Tekstvak 2">
            <a:extLst>
              <a:ext uri="{FF2B5EF4-FFF2-40B4-BE49-F238E27FC236}">
                <a16:creationId xmlns:a16="http://schemas.microsoft.com/office/drawing/2014/main" id="{3EDC54EA-5374-073C-9068-94E4FFA3A28E}"/>
              </a:ext>
            </a:extLst>
          </p:cNvPr>
          <p:cNvSpPr txBox="1"/>
          <p:nvPr/>
        </p:nvSpPr>
        <p:spPr>
          <a:xfrm>
            <a:off x="2811294" y="340468"/>
            <a:ext cx="6986818" cy="369332"/>
          </a:xfrm>
          <a:prstGeom prst="rect">
            <a:avLst/>
          </a:prstGeom>
          <a:noFill/>
        </p:spPr>
        <p:txBody>
          <a:bodyPr wrap="square">
            <a:spAutoFit/>
          </a:bodyPr>
          <a:lstStyle/>
          <a:p>
            <a:r>
              <a:rPr lang="nl-NL"/>
              <a:t>Meerjarenbeleidsplan 2025-2027</a:t>
            </a:r>
          </a:p>
        </p:txBody>
      </p:sp>
      <p:sp>
        <p:nvSpPr>
          <p:cNvPr id="4" name="Titel 3">
            <a:extLst>
              <a:ext uri="{FF2B5EF4-FFF2-40B4-BE49-F238E27FC236}">
                <a16:creationId xmlns:a16="http://schemas.microsoft.com/office/drawing/2014/main" id="{250AF817-F329-C8D9-5E3F-AAE8DEF9DAC2}"/>
              </a:ext>
            </a:extLst>
          </p:cNvPr>
          <p:cNvSpPr>
            <a:spLocks noGrp="1"/>
          </p:cNvSpPr>
          <p:nvPr>
            <p:ph type="ctrTitle"/>
          </p:nvPr>
        </p:nvSpPr>
        <p:spPr>
          <a:xfrm>
            <a:off x="6543857" y="525134"/>
            <a:ext cx="5000017" cy="4710772"/>
          </a:xfrm>
        </p:spPr>
        <p:txBody>
          <a:bodyPr>
            <a:normAutofit/>
          </a:bodyPr>
          <a:lstStyle/>
          <a:p>
            <a:r>
              <a:rPr lang="nl-NL" sz="2400">
                <a:latin typeface="Calibri Light" panose="020F0302020204030204" pitchFamily="34" charset="0"/>
                <a:cs typeface="Calibri Light" panose="020F0302020204030204" pitchFamily="34" charset="0"/>
              </a:rPr>
              <a:t>Zonder drempel een veilig, huiselijk, respectvol “bijna thuis huis” bieden waar bewoners en hun naasten centraal staan in de laatste fase van het leven. </a:t>
            </a:r>
            <a:br>
              <a:rPr lang="nl-NL" sz="2400">
                <a:latin typeface="Calibri Light" panose="020F0302020204030204" pitchFamily="34" charset="0"/>
                <a:cs typeface="Calibri Light" panose="020F0302020204030204" pitchFamily="34" charset="0"/>
              </a:rPr>
            </a:br>
            <a:br>
              <a:rPr lang="nl-NL" sz="2400">
                <a:latin typeface="Calibri Light" panose="020F0302020204030204" pitchFamily="34" charset="0"/>
                <a:cs typeface="Calibri Light" panose="020F0302020204030204" pitchFamily="34" charset="0"/>
              </a:rPr>
            </a:br>
            <a:r>
              <a:rPr lang="nl-NL" sz="2400">
                <a:latin typeface="Calibri Light" panose="020F0302020204030204" pitchFamily="34" charset="0"/>
                <a:cs typeface="Calibri Light" panose="020F0302020204030204" pitchFamily="34" charset="0"/>
              </a:rPr>
              <a:t>Door goede afstemming tussen alle betrokkenen is de ondersteuning optimaal zodat de focus mag verschuiven van patiënt zijn en zorgen voor, naar de mens weer echt zien en “leven” toevoegen aan de dagen.</a:t>
            </a:r>
          </a:p>
        </p:txBody>
      </p:sp>
      <p:sp>
        <p:nvSpPr>
          <p:cNvPr id="5" name="Ondertitel 4">
            <a:extLst>
              <a:ext uri="{FF2B5EF4-FFF2-40B4-BE49-F238E27FC236}">
                <a16:creationId xmlns:a16="http://schemas.microsoft.com/office/drawing/2014/main" id="{EB6A5E7E-7D27-2D72-6C53-F0ABF313CD21}"/>
              </a:ext>
            </a:extLst>
          </p:cNvPr>
          <p:cNvSpPr>
            <a:spLocks noGrp="1"/>
          </p:cNvSpPr>
          <p:nvPr>
            <p:ph type="subTitle" idx="1"/>
          </p:nvPr>
        </p:nvSpPr>
        <p:spPr/>
        <p:txBody>
          <a:bodyPr>
            <a:normAutofit/>
          </a:bodyPr>
          <a:lstStyle/>
          <a:p>
            <a:endParaRPr lang="nl-NL"/>
          </a:p>
          <a:p>
            <a:endParaRPr lang="nl-NL"/>
          </a:p>
        </p:txBody>
      </p:sp>
      <p:pic>
        <p:nvPicPr>
          <p:cNvPr id="6" name="Afbeelding 5" descr="Afbeelding met overdekt, persoon, kleding, kamer&#10;&#10;Door AI gegenereerde inhoud is mogelijk onjuist.">
            <a:extLst>
              <a:ext uri="{FF2B5EF4-FFF2-40B4-BE49-F238E27FC236}">
                <a16:creationId xmlns:a16="http://schemas.microsoft.com/office/drawing/2014/main" id="{D838C2FF-1AC4-40F5-8E52-BACF793E4F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566" y="2596255"/>
            <a:ext cx="5997104" cy="3998069"/>
          </a:xfrm>
          <a:prstGeom prst="rect">
            <a:avLst/>
          </a:prstGeom>
        </p:spPr>
      </p:pic>
    </p:spTree>
    <p:extLst>
      <p:ext uri="{BB962C8B-B14F-4D97-AF65-F5344CB8AC3E}">
        <p14:creationId xmlns:p14="http://schemas.microsoft.com/office/powerpoint/2010/main" val="2267269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61286-C7B8-2639-6B92-1BDC491CEA5E}"/>
            </a:ext>
          </a:extLst>
        </p:cNvPr>
        <p:cNvGrpSpPr/>
        <p:nvPr/>
      </p:nvGrpSpPr>
      <p:grpSpPr>
        <a:xfrm>
          <a:off x="0" y="0"/>
          <a:ext cx="0" cy="0"/>
          <a:chOff x="0" y="0"/>
          <a:chExt cx="0" cy="0"/>
        </a:xfrm>
      </p:grpSpPr>
      <p:pic>
        <p:nvPicPr>
          <p:cNvPr id="2" name="Afbeelding 1" descr="Afbeelding met tekst, cirkel, logo, Lettertype&#10;&#10;Door AI gegenereerde inhoud is mogelijk onjuist.">
            <a:extLst>
              <a:ext uri="{FF2B5EF4-FFF2-40B4-BE49-F238E27FC236}">
                <a16:creationId xmlns:a16="http://schemas.microsoft.com/office/drawing/2014/main" id="{1446AF65-F2B5-F643-3D0D-CD8707559B6F}"/>
              </a:ext>
            </a:extLst>
          </p:cNvPr>
          <p:cNvPicPr>
            <a:picLocks noChangeAspect="1"/>
          </p:cNvPicPr>
          <p:nvPr/>
        </p:nvPicPr>
        <p:blipFill>
          <a:blip r:embed="rId3"/>
          <a:stretch>
            <a:fillRect/>
          </a:stretch>
        </p:blipFill>
        <p:spPr>
          <a:xfrm>
            <a:off x="5188524" y="2905124"/>
            <a:ext cx="1840925" cy="1885950"/>
          </a:xfrm>
          <a:prstGeom prst="rect">
            <a:avLst/>
          </a:prstGeom>
        </p:spPr>
      </p:pic>
      <p:pic>
        <p:nvPicPr>
          <p:cNvPr id="3" name="Afbeelding 2" descr="Afbeelding met logo, Lettertype, symbool, Graphics&#10;&#10;Door AI gegenereerde inhoud is mogelijk onjuist.">
            <a:extLst>
              <a:ext uri="{FF2B5EF4-FFF2-40B4-BE49-F238E27FC236}">
                <a16:creationId xmlns:a16="http://schemas.microsoft.com/office/drawing/2014/main" id="{78BD12D8-D225-66C1-5B2E-7D4FB4019B27}"/>
              </a:ext>
            </a:extLst>
          </p:cNvPr>
          <p:cNvPicPr>
            <a:picLocks noChangeAspect="1"/>
          </p:cNvPicPr>
          <p:nvPr/>
        </p:nvPicPr>
        <p:blipFill>
          <a:blip r:embed="rId4"/>
          <a:stretch>
            <a:fillRect/>
          </a:stretch>
        </p:blipFill>
        <p:spPr>
          <a:xfrm>
            <a:off x="5167311" y="1914525"/>
            <a:ext cx="1857375" cy="809625"/>
          </a:xfrm>
          <a:prstGeom prst="rect">
            <a:avLst/>
          </a:prstGeom>
        </p:spPr>
      </p:pic>
      <p:pic>
        <p:nvPicPr>
          <p:cNvPr id="6" name="Afbeelding 5">
            <a:extLst>
              <a:ext uri="{FF2B5EF4-FFF2-40B4-BE49-F238E27FC236}">
                <a16:creationId xmlns:a16="http://schemas.microsoft.com/office/drawing/2014/main" id="{C22247CB-9C98-1E77-1177-CAD3207562B0}"/>
              </a:ext>
            </a:extLst>
          </p:cNvPr>
          <p:cNvPicPr>
            <a:picLocks noChangeAspect="1"/>
          </p:cNvPicPr>
          <p:nvPr/>
        </p:nvPicPr>
        <p:blipFill>
          <a:blip r:embed="rId5"/>
          <a:stretch>
            <a:fillRect/>
          </a:stretch>
        </p:blipFill>
        <p:spPr>
          <a:xfrm>
            <a:off x="6806564" y="2195512"/>
            <a:ext cx="1266825" cy="1628775"/>
          </a:xfrm>
          <a:prstGeom prst="rect">
            <a:avLst/>
          </a:prstGeom>
        </p:spPr>
      </p:pic>
      <p:pic>
        <p:nvPicPr>
          <p:cNvPr id="7" name="Afbeelding 6">
            <a:extLst>
              <a:ext uri="{FF2B5EF4-FFF2-40B4-BE49-F238E27FC236}">
                <a16:creationId xmlns:a16="http://schemas.microsoft.com/office/drawing/2014/main" id="{4E435302-F642-A05D-F703-CC5BDFA4FBC8}"/>
              </a:ext>
            </a:extLst>
          </p:cNvPr>
          <p:cNvPicPr>
            <a:picLocks noChangeAspect="1"/>
          </p:cNvPicPr>
          <p:nvPr/>
        </p:nvPicPr>
        <p:blipFill>
          <a:blip r:embed="rId6"/>
          <a:stretch>
            <a:fillRect/>
          </a:stretch>
        </p:blipFill>
        <p:spPr>
          <a:xfrm>
            <a:off x="6816089" y="3886199"/>
            <a:ext cx="1257300" cy="1619250"/>
          </a:xfrm>
          <a:prstGeom prst="rect">
            <a:avLst/>
          </a:prstGeom>
        </p:spPr>
      </p:pic>
      <p:pic>
        <p:nvPicPr>
          <p:cNvPr id="8" name="Afbeelding 7">
            <a:extLst>
              <a:ext uri="{FF2B5EF4-FFF2-40B4-BE49-F238E27FC236}">
                <a16:creationId xmlns:a16="http://schemas.microsoft.com/office/drawing/2014/main" id="{DEF91376-8719-F57E-670F-740582987A7D}"/>
              </a:ext>
            </a:extLst>
          </p:cNvPr>
          <p:cNvPicPr>
            <a:picLocks noChangeAspect="1"/>
          </p:cNvPicPr>
          <p:nvPr/>
        </p:nvPicPr>
        <p:blipFill>
          <a:blip r:embed="rId7"/>
          <a:stretch>
            <a:fillRect/>
          </a:stretch>
        </p:blipFill>
        <p:spPr>
          <a:xfrm>
            <a:off x="5167311" y="4943475"/>
            <a:ext cx="1857375" cy="819150"/>
          </a:xfrm>
          <a:prstGeom prst="rect">
            <a:avLst/>
          </a:prstGeom>
        </p:spPr>
      </p:pic>
      <p:pic>
        <p:nvPicPr>
          <p:cNvPr id="9" name="Afbeelding 8">
            <a:extLst>
              <a:ext uri="{FF2B5EF4-FFF2-40B4-BE49-F238E27FC236}">
                <a16:creationId xmlns:a16="http://schemas.microsoft.com/office/drawing/2014/main" id="{09311377-C515-40B6-EDEB-4A2136436D1B}"/>
              </a:ext>
            </a:extLst>
          </p:cNvPr>
          <p:cNvPicPr>
            <a:picLocks noChangeAspect="1"/>
          </p:cNvPicPr>
          <p:nvPr/>
        </p:nvPicPr>
        <p:blipFill>
          <a:blip r:embed="rId8"/>
          <a:stretch>
            <a:fillRect/>
          </a:stretch>
        </p:blipFill>
        <p:spPr>
          <a:xfrm>
            <a:off x="4135058" y="3881436"/>
            <a:ext cx="1266825" cy="1628775"/>
          </a:xfrm>
          <a:prstGeom prst="rect">
            <a:avLst/>
          </a:prstGeom>
        </p:spPr>
      </p:pic>
      <p:pic>
        <p:nvPicPr>
          <p:cNvPr id="10" name="Afbeelding 9">
            <a:extLst>
              <a:ext uri="{FF2B5EF4-FFF2-40B4-BE49-F238E27FC236}">
                <a16:creationId xmlns:a16="http://schemas.microsoft.com/office/drawing/2014/main" id="{7A2360A6-42BC-5AB4-60F9-060D443F0A95}"/>
              </a:ext>
            </a:extLst>
          </p:cNvPr>
          <p:cNvPicPr>
            <a:picLocks noChangeAspect="1"/>
          </p:cNvPicPr>
          <p:nvPr/>
        </p:nvPicPr>
        <p:blipFill>
          <a:blip r:embed="rId9"/>
          <a:stretch>
            <a:fillRect/>
          </a:stretch>
        </p:blipFill>
        <p:spPr>
          <a:xfrm>
            <a:off x="4153853" y="2195512"/>
            <a:ext cx="1266825" cy="1619250"/>
          </a:xfrm>
          <a:prstGeom prst="rect">
            <a:avLst/>
          </a:prstGeom>
        </p:spPr>
      </p:pic>
      <p:sp>
        <p:nvSpPr>
          <p:cNvPr id="12" name="Tekstvak 11">
            <a:extLst>
              <a:ext uri="{FF2B5EF4-FFF2-40B4-BE49-F238E27FC236}">
                <a16:creationId xmlns:a16="http://schemas.microsoft.com/office/drawing/2014/main" id="{4B5BBFE5-B668-9F24-3603-01F8FAB526F3}"/>
              </a:ext>
            </a:extLst>
          </p:cNvPr>
          <p:cNvSpPr txBox="1"/>
          <p:nvPr/>
        </p:nvSpPr>
        <p:spPr>
          <a:xfrm>
            <a:off x="8405172" y="192848"/>
            <a:ext cx="3469283" cy="369332"/>
          </a:xfrm>
          <a:prstGeom prst="rect">
            <a:avLst/>
          </a:prstGeom>
          <a:noFill/>
        </p:spPr>
        <p:txBody>
          <a:bodyPr wrap="none" rtlCol="0">
            <a:spAutoFit/>
          </a:bodyPr>
          <a:lstStyle/>
          <a:p>
            <a:r>
              <a:rPr lang="nl-NL"/>
              <a:t>Meerjarenbeleidsplan 2025-2027</a:t>
            </a:r>
          </a:p>
        </p:txBody>
      </p:sp>
      <p:pic>
        <p:nvPicPr>
          <p:cNvPr id="13" name="Afbeelding 12">
            <a:extLst>
              <a:ext uri="{FF2B5EF4-FFF2-40B4-BE49-F238E27FC236}">
                <a16:creationId xmlns:a16="http://schemas.microsoft.com/office/drawing/2014/main" id="{731FDA85-C11D-0C89-6CB0-D68A48130C01}"/>
              </a:ext>
            </a:extLst>
          </p:cNvPr>
          <p:cNvPicPr>
            <a:picLocks noChangeAspect="1"/>
          </p:cNvPicPr>
          <p:nvPr/>
        </p:nvPicPr>
        <p:blipFill>
          <a:blip r:embed="rId10"/>
          <a:stretch>
            <a:fillRect/>
          </a:stretch>
        </p:blipFill>
        <p:spPr>
          <a:xfrm>
            <a:off x="-137422" y="-141257"/>
            <a:ext cx="2770458" cy="1846451"/>
          </a:xfrm>
          <a:prstGeom prst="rect">
            <a:avLst/>
          </a:prstGeom>
        </p:spPr>
      </p:pic>
      <p:sp>
        <p:nvSpPr>
          <p:cNvPr id="21" name="Tekstvak 20">
            <a:extLst>
              <a:ext uri="{FF2B5EF4-FFF2-40B4-BE49-F238E27FC236}">
                <a16:creationId xmlns:a16="http://schemas.microsoft.com/office/drawing/2014/main" id="{AB52C78F-7D6D-7059-3F54-73914C12E4EB}"/>
              </a:ext>
            </a:extLst>
          </p:cNvPr>
          <p:cNvSpPr txBox="1"/>
          <p:nvPr/>
        </p:nvSpPr>
        <p:spPr>
          <a:xfrm>
            <a:off x="1261609" y="5305006"/>
            <a:ext cx="2794938" cy="1015663"/>
          </a:xfrm>
          <a:prstGeom prst="rect">
            <a:avLst/>
          </a:prstGeom>
          <a:noFill/>
          <a:ln w="25400">
            <a:solidFill>
              <a:srgbClr val="92D050"/>
            </a:solidFill>
          </a:ln>
        </p:spPr>
        <p:txBody>
          <a:bodyPr wrap="square">
            <a:spAutoFit/>
          </a:bodyPr>
          <a:lstStyle/>
          <a:p>
            <a:r>
              <a:rPr lang="nl-NL" sz="1200" b="1">
                <a:latin typeface="Calibri Light" panose="020F0302020204030204" pitchFamily="34" charset="0"/>
                <a:cs typeface="Calibri Light" panose="020F0302020204030204" pitchFamily="34" charset="0"/>
              </a:rPr>
              <a:t>Inzicht</a:t>
            </a:r>
            <a:r>
              <a:rPr lang="nl-NL" sz="1200" b="1"/>
              <a:t> in ontwikkelingen binnen de vrijwilligers groep </a:t>
            </a:r>
            <a:r>
              <a:rPr lang="nl-NL" sz="1200"/>
              <a:t>zodat beleid indien nodig hierop kan worden bijgestuurd door optimaliseren van de feedback door vrijwilligers. .</a:t>
            </a:r>
          </a:p>
        </p:txBody>
      </p:sp>
      <p:sp>
        <p:nvSpPr>
          <p:cNvPr id="23" name="Tekstvak 22">
            <a:extLst>
              <a:ext uri="{FF2B5EF4-FFF2-40B4-BE49-F238E27FC236}">
                <a16:creationId xmlns:a16="http://schemas.microsoft.com/office/drawing/2014/main" id="{B83DD472-5EDA-B229-A055-F4C8C2E40B2C}"/>
              </a:ext>
            </a:extLst>
          </p:cNvPr>
          <p:cNvSpPr txBox="1"/>
          <p:nvPr/>
        </p:nvSpPr>
        <p:spPr>
          <a:xfrm>
            <a:off x="6773763" y="858530"/>
            <a:ext cx="3761404" cy="646331"/>
          </a:xfrm>
          <a:prstGeom prst="rect">
            <a:avLst/>
          </a:prstGeom>
          <a:noFill/>
          <a:ln w="25400">
            <a:solidFill>
              <a:srgbClr val="71409A"/>
            </a:solidFill>
          </a:ln>
        </p:spPr>
        <p:txBody>
          <a:bodyPr wrap="square">
            <a:spAutoFit/>
          </a:bodyPr>
          <a:lstStyle/>
          <a:p>
            <a:pPr algn="ctr"/>
            <a:r>
              <a:rPr lang="nl-NL" sz="1200" b="1">
                <a:latin typeface="Calibri Light" panose="020F0302020204030204" pitchFamily="34" charset="0"/>
                <a:cs typeface="Calibri Light" panose="020F0302020204030204" pitchFamily="34" charset="0"/>
              </a:rPr>
              <a:t>Werken vanuit de kernwaarde huiselijkheid, respect en veiligheid</a:t>
            </a:r>
            <a:r>
              <a:rPr lang="nl-NL" sz="1200">
                <a:latin typeface="Calibri Light" panose="020F0302020204030204" pitchFamily="34" charset="0"/>
                <a:cs typeface="Calibri Light" panose="020F0302020204030204" pitchFamily="34" charset="0"/>
              </a:rPr>
              <a:t> door de bewoner centraal te zetten en te werken vanuit de bedoeling. </a:t>
            </a:r>
          </a:p>
        </p:txBody>
      </p:sp>
      <p:sp>
        <p:nvSpPr>
          <p:cNvPr id="25" name="Tekstvak 24">
            <a:extLst>
              <a:ext uri="{FF2B5EF4-FFF2-40B4-BE49-F238E27FC236}">
                <a16:creationId xmlns:a16="http://schemas.microsoft.com/office/drawing/2014/main" id="{4D4B4762-7ADC-915C-7656-BB4E345A05A8}"/>
              </a:ext>
            </a:extLst>
          </p:cNvPr>
          <p:cNvSpPr txBox="1"/>
          <p:nvPr/>
        </p:nvSpPr>
        <p:spPr>
          <a:xfrm>
            <a:off x="8670668" y="3032921"/>
            <a:ext cx="2938293" cy="1015663"/>
          </a:xfrm>
          <a:prstGeom prst="rect">
            <a:avLst/>
          </a:prstGeom>
          <a:noFill/>
          <a:ln w="25400">
            <a:solidFill>
              <a:srgbClr val="E7980B"/>
            </a:solidFill>
          </a:ln>
        </p:spPr>
        <p:txBody>
          <a:bodyPr wrap="square">
            <a:spAutoFit/>
          </a:bodyPr>
          <a:lstStyle/>
          <a:p>
            <a:pPr algn="ctr"/>
            <a:r>
              <a:rPr lang="nl-NL" sz="1200" b="1">
                <a:latin typeface="Calibri Light" panose="020F0302020204030204" pitchFamily="34" charset="0"/>
                <a:cs typeface="Calibri Light" panose="020F0302020204030204" pitchFamily="34" charset="0"/>
              </a:rPr>
              <a:t>De juiste ondersteuning kunnen bieden aan bewoners en naasten</a:t>
            </a:r>
            <a:r>
              <a:rPr lang="nl-NL" sz="1200">
                <a:latin typeface="Calibri Light" panose="020F0302020204030204" pitchFamily="34" charset="0"/>
                <a:cs typeface="Calibri Light" panose="020F0302020204030204" pitchFamily="34" charset="0"/>
              </a:rPr>
              <a:t> door optimalisatie trainingen vrijwilligers en vrijwilligers boeien en binden door aan te sluiten op de behoefte van vrijwilligers. </a:t>
            </a:r>
          </a:p>
        </p:txBody>
      </p:sp>
      <p:sp>
        <p:nvSpPr>
          <p:cNvPr id="27" name="Tekstvak 26">
            <a:extLst>
              <a:ext uri="{FF2B5EF4-FFF2-40B4-BE49-F238E27FC236}">
                <a16:creationId xmlns:a16="http://schemas.microsoft.com/office/drawing/2014/main" id="{7092E2C4-FD35-2B5A-CEED-8D0F20AFF1B0}"/>
              </a:ext>
            </a:extLst>
          </p:cNvPr>
          <p:cNvSpPr txBox="1"/>
          <p:nvPr/>
        </p:nvSpPr>
        <p:spPr>
          <a:xfrm>
            <a:off x="4397775" y="5800337"/>
            <a:ext cx="3160616" cy="646331"/>
          </a:xfrm>
          <a:prstGeom prst="rect">
            <a:avLst/>
          </a:prstGeom>
          <a:noFill/>
          <a:ln w="25400">
            <a:solidFill>
              <a:srgbClr val="FFD757"/>
            </a:solidFill>
          </a:ln>
        </p:spPr>
        <p:txBody>
          <a:bodyPr wrap="square">
            <a:spAutoFit/>
          </a:bodyPr>
          <a:lstStyle/>
          <a:p>
            <a:pPr algn="ctr"/>
            <a:r>
              <a:rPr lang="nl-NL" sz="1200" b="1">
                <a:latin typeface="Calibri Light" panose="020F0302020204030204" pitchFamily="34" charset="0"/>
                <a:cs typeface="Calibri Light" panose="020F0302020204030204" pitchFamily="34" charset="0"/>
              </a:rPr>
              <a:t>Bewoner en naaste afgestemd ondersteunen </a:t>
            </a:r>
            <a:r>
              <a:rPr lang="nl-NL" sz="1200">
                <a:latin typeface="Calibri Light" panose="020F0302020204030204" pitchFamily="34" charset="0"/>
                <a:cs typeface="Calibri Light" panose="020F0302020204030204" pitchFamily="34" charset="0"/>
              </a:rPr>
              <a:t>door samenwerking driehoek verbeteren</a:t>
            </a:r>
          </a:p>
          <a:p>
            <a:pPr algn="ctr"/>
            <a:r>
              <a:rPr lang="nl-NL" sz="1200">
                <a:latin typeface="Calibri Light" panose="020F0302020204030204" pitchFamily="34" charset="0"/>
                <a:cs typeface="Calibri Light" panose="020F0302020204030204" pitchFamily="34" charset="0"/>
              </a:rPr>
              <a:t>hospice – thuiszorg – huisarts. </a:t>
            </a:r>
          </a:p>
        </p:txBody>
      </p:sp>
      <p:sp>
        <p:nvSpPr>
          <p:cNvPr id="29" name="Tekstvak 28">
            <a:extLst>
              <a:ext uri="{FF2B5EF4-FFF2-40B4-BE49-F238E27FC236}">
                <a16:creationId xmlns:a16="http://schemas.microsoft.com/office/drawing/2014/main" id="{439AE44D-531B-5854-D86B-B133DDFEF8DA}"/>
              </a:ext>
            </a:extLst>
          </p:cNvPr>
          <p:cNvSpPr txBox="1"/>
          <p:nvPr/>
        </p:nvSpPr>
        <p:spPr>
          <a:xfrm>
            <a:off x="8004991" y="1900624"/>
            <a:ext cx="3074378" cy="646331"/>
          </a:xfrm>
          <a:prstGeom prst="rect">
            <a:avLst/>
          </a:prstGeom>
          <a:noFill/>
          <a:ln w="25400">
            <a:solidFill>
              <a:srgbClr val="FF3399"/>
            </a:solidFill>
          </a:ln>
        </p:spPr>
        <p:txBody>
          <a:bodyPr wrap="square">
            <a:spAutoFit/>
          </a:bodyPr>
          <a:lstStyle/>
          <a:p>
            <a:pPr algn="ctr"/>
            <a:r>
              <a:rPr lang="nl-NL" sz="1200" b="1">
                <a:latin typeface="Calibri Light" panose="020F0302020204030204" pitchFamily="34" charset="0"/>
                <a:cs typeface="Calibri Light" panose="020F0302020204030204" pitchFamily="34" charset="0"/>
              </a:rPr>
              <a:t>Optimale zorg bieden aan bewoners en hun naasten</a:t>
            </a:r>
            <a:r>
              <a:rPr lang="nl-NL" sz="1200">
                <a:latin typeface="Calibri Light" panose="020F0302020204030204" pitchFamily="34" charset="0"/>
                <a:cs typeface="Calibri Light" panose="020F0302020204030204" pitchFamily="34" charset="0"/>
              </a:rPr>
              <a:t> door de bewoner centraal te zetten en te werken vanuit de bedoeling. </a:t>
            </a:r>
          </a:p>
        </p:txBody>
      </p:sp>
      <p:sp>
        <p:nvSpPr>
          <p:cNvPr id="31" name="Tekstvak 30">
            <a:extLst>
              <a:ext uri="{FF2B5EF4-FFF2-40B4-BE49-F238E27FC236}">
                <a16:creationId xmlns:a16="http://schemas.microsoft.com/office/drawing/2014/main" id="{BCC847F7-30EC-1C9B-60CA-9110298ADC2E}"/>
              </a:ext>
            </a:extLst>
          </p:cNvPr>
          <p:cNvSpPr txBox="1"/>
          <p:nvPr/>
        </p:nvSpPr>
        <p:spPr>
          <a:xfrm>
            <a:off x="2911401" y="559800"/>
            <a:ext cx="3287598" cy="830997"/>
          </a:xfrm>
          <a:prstGeom prst="rect">
            <a:avLst/>
          </a:prstGeom>
          <a:noFill/>
          <a:ln w="25400">
            <a:solidFill>
              <a:srgbClr val="1387CF"/>
            </a:solidFill>
          </a:ln>
        </p:spPr>
        <p:txBody>
          <a:bodyPr wrap="square">
            <a:spAutoFit/>
          </a:bodyPr>
          <a:lstStyle/>
          <a:p>
            <a:r>
              <a:rPr lang="nl-NL" sz="1200" b="1">
                <a:latin typeface="Calibri Light" panose="020F0302020204030204" pitchFamily="34" charset="0"/>
                <a:cs typeface="Calibri Light" panose="020F0302020204030204" pitchFamily="34" charset="0"/>
              </a:rPr>
              <a:t>Optimaliseren van rolverdeling tussen bestuur en manager om een betrokken bestuur op afstand te vormen </a:t>
            </a:r>
            <a:r>
              <a:rPr lang="nl-NL" sz="1200">
                <a:latin typeface="Calibri Light" panose="020F0302020204030204" pitchFamily="34" charset="0"/>
                <a:cs typeface="Calibri Light" panose="020F0302020204030204" pitchFamily="34" charset="0"/>
              </a:rPr>
              <a:t>door afstemming over kaders en rapportagevorm. </a:t>
            </a:r>
          </a:p>
        </p:txBody>
      </p:sp>
      <p:sp>
        <p:nvSpPr>
          <p:cNvPr id="33" name="Tekstvak 32">
            <a:extLst>
              <a:ext uri="{FF2B5EF4-FFF2-40B4-BE49-F238E27FC236}">
                <a16:creationId xmlns:a16="http://schemas.microsoft.com/office/drawing/2014/main" id="{67C31A99-F45B-4AB6-7ADE-0E037809707C}"/>
              </a:ext>
            </a:extLst>
          </p:cNvPr>
          <p:cNvSpPr txBox="1"/>
          <p:nvPr/>
        </p:nvSpPr>
        <p:spPr>
          <a:xfrm>
            <a:off x="402597" y="2379302"/>
            <a:ext cx="3287598" cy="1200329"/>
          </a:xfrm>
          <a:prstGeom prst="rect">
            <a:avLst/>
          </a:prstGeom>
          <a:noFill/>
          <a:ln w="25400">
            <a:solidFill>
              <a:srgbClr val="1387CF"/>
            </a:solidFill>
          </a:ln>
        </p:spPr>
        <p:txBody>
          <a:bodyPr wrap="square">
            <a:spAutoFit/>
          </a:bodyPr>
          <a:lstStyle/>
          <a:p>
            <a:r>
              <a:rPr lang="nl-NL" sz="1200" b="1">
                <a:latin typeface="Calibri Light" panose="020F0302020204030204" pitchFamily="34" charset="0"/>
                <a:cs typeface="Calibri Light" panose="020F0302020204030204" pitchFamily="34" charset="0"/>
              </a:rPr>
              <a:t>Strategie ontwikkelen op toekomstige ontwikkelingen </a:t>
            </a:r>
            <a:r>
              <a:rPr lang="nl-NL" sz="1200">
                <a:latin typeface="Calibri Light" panose="020F0302020204030204" pitchFamily="34" charset="0"/>
                <a:cs typeface="Calibri Light" panose="020F0302020204030204" pitchFamily="34" charset="0"/>
              </a:rPr>
              <a:t>door risico inventarisatie en indien noodzakelijk beleid ontwikkelen op deelgebieden;</a:t>
            </a:r>
          </a:p>
          <a:p>
            <a:pPr marL="285750" indent="-285750">
              <a:buFont typeface="Arial" panose="020B0604020202020204" pitchFamily="34" charset="0"/>
              <a:buChar char="•"/>
            </a:pPr>
            <a:r>
              <a:rPr lang="nl-NL" sz="1200">
                <a:latin typeface="Calibri Light" panose="020F0302020204030204" pitchFamily="34" charset="0"/>
                <a:cs typeface="Calibri Light" panose="020F0302020204030204" pitchFamily="34" charset="0"/>
              </a:rPr>
              <a:t>zorg</a:t>
            </a:r>
          </a:p>
          <a:p>
            <a:pPr marL="285750" indent="-285750">
              <a:buFont typeface="Arial" panose="020B0604020202020204" pitchFamily="34" charset="0"/>
              <a:buChar char="•"/>
            </a:pPr>
            <a:r>
              <a:rPr lang="nl-NL" sz="1200">
                <a:latin typeface="Calibri Light" panose="020F0302020204030204" pitchFamily="34" charset="0"/>
                <a:cs typeface="Calibri Light" panose="020F0302020204030204" pitchFamily="34" charset="0"/>
              </a:rPr>
              <a:t>sociaal demografisch </a:t>
            </a:r>
          </a:p>
          <a:p>
            <a:pPr marL="285750" indent="-285750">
              <a:buFont typeface="Arial" panose="020B0604020202020204" pitchFamily="34" charset="0"/>
              <a:buChar char="•"/>
            </a:pPr>
            <a:r>
              <a:rPr lang="nl-NL" sz="1200">
                <a:latin typeface="Calibri Light" panose="020F0302020204030204" pitchFamily="34" charset="0"/>
                <a:cs typeface="Calibri Light" panose="020F0302020204030204" pitchFamily="34" charset="0"/>
              </a:rPr>
              <a:t>financieel</a:t>
            </a:r>
          </a:p>
        </p:txBody>
      </p:sp>
      <p:sp>
        <p:nvSpPr>
          <p:cNvPr id="35" name="Tekstvak 34">
            <a:extLst>
              <a:ext uri="{FF2B5EF4-FFF2-40B4-BE49-F238E27FC236}">
                <a16:creationId xmlns:a16="http://schemas.microsoft.com/office/drawing/2014/main" id="{2A78EFA5-34E8-95BD-2C4A-35F8FA78E585}"/>
              </a:ext>
            </a:extLst>
          </p:cNvPr>
          <p:cNvSpPr txBox="1"/>
          <p:nvPr/>
        </p:nvSpPr>
        <p:spPr>
          <a:xfrm>
            <a:off x="1054332" y="1647966"/>
            <a:ext cx="3714138" cy="646331"/>
          </a:xfrm>
          <a:prstGeom prst="rect">
            <a:avLst/>
          </a:prstGeom>
          <a:noFill/>
          <a:ln w="25400">
            <a:solidFill>
              <a:srgbClr val="1387CF"/>
            </a:solidFill>
          </a:ln>
        </p:spPr>
        <p:txBody>
          <a:bodyPr wrap="square">
            <a:spAutoFit/>
          </a:bodyPr>
          <a:lstStyle/>
          <a:p>
            <a:r>
              <a:rPr lang="nl-NL" sz="1200" b="1">
                <a:latin typeface="Calibri Light" panose="020F0302020204030204" pitchFamily="34" charset="0"/>
                <a:cs typeface="Calibri Light" panose="020F0302020204030204" pitchFamily="34" charset="0"/>
              </a:rPr>
              <a:t>Voldoen aan de vraag naar hospicebedden in de toekomst </a:t>
            </a:r>
            <a:r>
              <a:rPr lang="nl-NL" sz="1200">
                <a:latin typeface="Calibri Light" panose="020F0302020204030204" pitchFamily="34" charset="0"/>
                <a:cs typeface="Calibri Light" panose="020F0302020204030204" pitchFamily="34" charset="0"/>
              </a:rPr>
              <a:t>door onderzoek naar toekomst hospice Zwijndrechtse Waard</a:t>
            </a:r>
          </a:p>
        </p:txBody>
      </p:sp>
      <p:sp>
        <p:nvSpPr>
          <p:cNvPr id="37" name="Tekstvak 36">
            <a:extLst>
              <a:ext uri="{FF2B5EF4-FFF2-40B4-BE49-F238E27FC236}">
                <a16:creationId xmlns:a16="http://schemas.microsoft.com/office/drawing/2014/main" id="{2E53610D-24E4-167B-DE08-33D01AC36B05}"/>
              </a:ext>
            </a:extLst>
          </p:cNvPr>
          <p:cNvSpPr txBox="1"/>
          <p:nvPr/>
        </p:nvSpPr>
        <p:spPr>
          <a:xfrm>
            <a:off x="374147" y="3745294"/>
            <a:ext cx="3597734" cy="1015663"/>
          </a:xfrm>
          <a:prstGeom prst="rect">
            <a:avLst/>
          </a:prstGeom>
          <a:noFill/>
          <a:ln w="25400">
            <a:solidFill>
              <a:srgbClr val="1387CF"/>
            </a:solidFill>
          </a:ln>
        </p:spPr>
        <p:txBody>
          <a:bodyPr wrap="square">
            <a:spAutoFit/>
          </a:bodyPr>
          <a:lstStyle/>
          <a:p>
            <a:r>
              <a:rPr lang="nl-NL" sz="1200" b="1">
                <a:latin typeface="Calibri Light" panose="020F0302020204030204" pitchFamily="34" charset="0"/>
                <a:cs typeface="Calibri Light" panose="020F0302020204030204" pitchFamily="34" charset="0"/>
              </a:rPr>
              <a:t>Drempel verlagen en vindbaar zijn voor mogelijke bewoners, vrijwilligers en donateurs. Communicatie extern en intern afgestemd op behoefte </a:t>
            </a:r>
            <a:r>
              <a:rPr lang="nl-NL" sz="1200">
                <a:latin typeface="Calibri Light" panose="020F0302020204030204" pitchFamily="34" charset="0"/>
                <a:cs typeface="Calibri Light" panose="020F0302020204030204" pitchFamily="34" charset="0"/>
              </a:rPr>
              <a:t>door het starten van een projectgroep communicatie en implementatie nieuwe website.</a:t>
            </a:r>
          </a:p>
        </p:txBody>
      </p:sp>
      <p:sp>
        <p:nvSpPr>
          <p:cNvPr id="39" name="Tekstvak 38">
            <a:extLst>
              <a:ext uri="{FF2B5EF4-FFF2-40B4-BE49-F238E27FC236}">
                <a16:creationId xmlns:a16="http://schemas.microsoft.com/office/drawing/2014/main" id="{7AC81489-13FB-FCC9-6889-FC9CACD8959C}"/>
              </a:ext>
            </a:extLst>
          </p:cNvPr>
          <p:cNvSpPr txBox="1"/>
          <p:nvPr/>
        </p:nvSpPr>
        <p:spPr>
          <a:xfrm>
            <a:off x="7899619" y="5491637"/>
            <a:ext cx="3160616" cy="830997"/>
          </a:xfrm>
          <a:prstGeom prst="rect">
            <a:avLst/>
          </a:prstGeom>
          <a:noFill/>
          <a:ln w="25400">
            <a:solidFill>
              <a:srgbClr val="FFD757"/>
            </a:solidFill>
          </a:ln>
        </p:spPr>
        <p:txBody>
          <a:bodyPr wrap="square">
            <a:spAutoFit/>
          </a:bodyPr>
          <a:lstStyle/>
          <a:p>
            <a:pPr algn="ctr"/>
            <a:r>
              <a:rPr lang="nl-NL" sz="1200" b="1">
                <a:latin typeface="Calibri Light" panose="020F0302020204030204" pitchFamily="34" charset="0"/>
                <a:cs typeface="Calibri Light" panose="020F0302020204030204" pitchFamily="34" charset="0"/>
              </a:rPr>
              <a:t>Bijdrage aan het verbeteren van  palliatieve zorg en proactieve zorgplanning </a:t>
            </a:r>
            <a:r>
              <a:rPr lang="nl-NL" sz="1200">
                <a:latin typeface="Calibri Light" panose="020F0302020204030204" pitchFamily="34" charset="0"/>
                <a:cs typeface="Calibri Light" panose="020F0302020204030204" pitchFamily="34" charset="0"/>
              </a:rPr>
              <a:t>door stages in de hospices en deelname in diverse netwerken in de palliatieve zorg. </a:t>
            </a:r>
          </a:p>
        </p:txBody>
      </p:sp>
      <p:sp>
        <p:nvSpPr>
          <p:cNvPr id="15" name="Tekstvak 14">
            <a:extLst>
              <a:ext uri="{FF2B5EF4-FFF2-40B4-BE49-F238E27FC236}">
                <a16:creationId xmlns:a16="http://schemas.microsoft.com/office/drawing/2014/main" id="{FA931F7A-2E9F-F30F-A92E-8F3CED5BA2E6}"/>
              </a:ext>
            </a:extLst>
          </p:cNvPr>
          <p:cNvSpPr txBox="1"/>
          <p:nvPr/>
        </p:nvSpPr>
        <p:spPr>
          <a:xfrm>
            <a:off x="8315546" y="4262279"/>
            <a:ext cx="2938293" cy="1015663"/>
          </a:xfrm>
          <a:prstGeom prst="rect">
            <a:avLst/>
          </a:prstGeom>
          <a:noFill/>
          <a:ln w="25400">
            <a:solidFill>
              <a:srgbClr val="E7980B"/>
            </a:solidFill>
          </a:ln>
        </p:spPr>
        <p:txBody>
          <a:bodyPr wrap="square">
            <a:spAutoFit/>
          </a:bodyPr>
          <a:lstStyle/>
          <a:p>
            <a:pPr algn="ctr"/>
            <a:r>
              <a:rPr lang="nl-NL" sz="1200" b="1">
                <a:latin typeface="Calibri Light" panose="020F0302020204030204" pitchFamily="34" charset="0"/>
                <a:cs typeface="Calibri Light" panose="020F0302020204030204" pitchFamily="34" charset="0"/>
              </a:rPr>
              <a:t>Goede bezetting van vrijwilligers behouden </a:t>
            </a:r>
            <a:r>
              <a:rPr lang="nl-NL" sz="1200">
                <a:latin typeface="Calibri Light" panose="020F0302020204030204" pitchFamily="34" charset="0"/>
                <a:cs typeface="Calibri Light" panose="020F0302020204030204" pitchFamily="34" charset="0"/>
              </a:rPr>
              <a:t>door nieuwe vormen van training voor huidige vrijwilligers en vernieuwen van de vorm van werving en meer flexibiliteit in trainingsaanbod aspirant vrijwilligers. </a:t>
            </a:r>
          </a:p>
        </p:txBody>
      </p:sp>
      <p:pic>
        <p:nvPicPr>
          <p:cNvPr id="17" name="Afbeelding 16">
            <a:extLst>
              <a:ext uri="{FF2B5EF4-FFF2-40B4-BE49-F238E27FC236}">
                <a16:creationId xmlns:a16="http://schemas.microsoft.com/office/drawing/2014/main" id="{B8BB32C9-E8A8-EE5E-871C-A95B3AFB0198}"/>
              </a:ext>
            </a:extLst>
          </p:cNvPr>
          <p:cNvPicPr>
            <a:picLocks noChangeAspect="1"/>
          </p:cNvPicPr>
          <p:nvPr/>
        </p:nvPicPr>
        <p:blipFill>
          <a:blip r:embed="rId11"/>
          <a:stretch>
            <a:fillRect/>
          </a:stretch>
        </p:blipFill>
        <p:spPr>
          <a:xfrm>
            <a:off x="5491712" y="1662822"/>
            <a:ext cx="1234547" cy="205758"/>
          </a:xfrm>
          <a:prstGeom prst="rect">
            <a:avLst/>
          </a:prstGeom>
        </p:spPr>
      </p:pic>
    </p:spTree>
    <p:extLst>
      <p:ext uri="{BB962C8B-B14F-4D97-AF65-F5344CB8AC3E}">
        <p14:creationId xmlns:p14="http://schemas.microsoft.com/office/powerpoint/2010/main" val="2101746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5DC62-2A02-24D5-C1B8-67C236A84416}"/>
            </a:ext>
          </a:extLst>
        </p:cNvPr>
        <p:cNvGrpSpPr/>
        <p:nvPr/>
      </p:nvGrpSpPr>
      <p:grpSpPr>
        <a:xfrm>
          <a:off x="0" y="0"/>
          <a:ext cx="0" cy="0"/>
          <a:chOff x="0" y="0"/>
          <a:chExt cx="0" cy="0"/>
        </a:xfrm>
      </p:grpSpPr>
      <p:pic>
        <p:nvPicPr>
          <p:cNvPr id="2" name="Afbeelding 1" descr="Afbeelding met tekst, cirkel, logo, Lettertype&#10;&#10;Door AI gegenereerde inhoud is mogelijk onjuist.">
            <a:extLst>
              <a:ext uri="{FF2B5EF4-FFF2-40B4-BE49-F238E27FC236}">
                <a16:creationId xmlns:a16="http://schemas.microsoft.com/office/drawing/2014/main" id="{D98B680F-5ED6-2CAC-2A84-345B9F01CAF6}"/>
              </a:ext>
            </a:extLst>
          </p:cNvPr>
          <p:cNvPicPr>
            <a:picLocks noChangeAspect="1"/>
          </p:cNvPicPr>
          <p:nvPr/>
        </p:nvPicPr>
        <p:blipFill>
          <a:blip r:embed="rId2"/>
          <a:stretch>
            <a:fillRect/>
          </a:stretch>
        </p:blipFill>
        <p:spPr>
          <a:xfrm>
            <a:off x="5188524" y="2905124"/>
            <a:ext cx="1840925" cy="1885950"/>
          </a:xfrm>
          <a:prstGeom prst="rect">
            <a:avLst/>
          </a:prstGeom>
        </p:spPr>
      </p:pic>
      <p:pic>
        <p:nvPicPr>
          <p:cNvPr id="3" name="Afbeelding 2" descr="Afbeelding met logo, Lettertype, symbool, Graphics&#10;&#10;Door AI gegenereerde inhoud is mogelijk onjuist.">
            <a:extLst>
              <a:ext uri="{FF2B5EF4-FFF2-40B4-BE49-F238E27FC236}">
                <a16:creationId xmlns:a16="http://schemas.microsoft.com/office/drawing/2014/main" id="{54184C1F-A61F-5B37-7C2D-C21DE2F8D17D}"/>
              </a:ext>
            </a:extLst>
          </p:cNvPr>
          <p:cNvPicPr>
            <a:picLocks noChangeAspect="1"/>
          </p:cNvPicPr>
          <p:nvPr/>
        </p:nvPicPr>
        <p:blipFill>
          <a:blip r:embed="rId3"/>
          <a:stretch>
            <a:fillRect/>
          </a:stretch>
        </p:blipFill>
        <p:spPr>
          <a:xfrm>
            <a:off x="5167311" y="1914525"/>
            <a:ext cx="1857375" cy="809625"/>
          </a:xfrm>
          <a:prstGeom prst="rect">
            <a:avLst/>
          </a:prstGeom>
        </p:spPr>
      </p:pic>
      <p:pic>
        <p:nvPicPr>
          <p:cNvPr id="6" name="Afbeelding 5">
            <a:extLst>
              <a:ext uri="{FF2B5EF4-FFF2-40B4-BE49-F238E27FC236}">
                <a16:creationId xmlns:a16="http://schemas.microsoft.com/office/drawing/2014/main" id="{A52D2A58-F4F8-1DAA-8FE4-BB23356D0FA4}"/>
              </a:ext>
            </a:extLst>
          </p:cNvPr>
          <p:cNvPicPr>
            <a:picLocks noChangeAspect="1"/>
          </p:cNvPicPr>
          <p:nvPr/>
        </p:nvPicPr>
        <p:blipFill>
          <a:blip r:embed="rId4"/>
          <a:stretch>
            <a:fillRect/>
          </a:stretch>
        </p:blipFill>
        <p:spPr>
          <a:xfrm>
            <a:off x="6806564" y="2195512"/>
            <a:ext cx="1266825" cy="1628775"/>
          </a:xfrm>
          <a:prstGeom prst="rect">
            <a:avLst/>
          </a:prstGeom>
        </p:spPr>
      </p:pic>
      <p:pic>
        <p:nvPicPr>
          <p:cNvPr id="7" name="Afbeelding 6">
            <a:extLst>
              <a:ext uri="{FF2B5EF4-FFF2-40B4-BE49-F238E27FC236}">
                <a16:creationId xmlns:a16="http://schemas.microsoft.com/office/drawing/2014/main" id="{34440831-7760-CE50-5F7F-C71B2C0694E2}"/>
              </a:ext>
            </a:extLst>
          </p:cNvPr>
          <p:cNvPicPr>
            <a:picLocks noChangeAspect="1"/>
          </p:cNvPicPr>
          <p:nvPr/>
        </p:nvPicPr>
        <p:blipFill>
          <a:blip r:embed="rId5"/>
          <a:stretch>
            <a:fillRect/>
          </a:stretch>
        </p:blipFill>
        <p:spPr>
          <a:xfrm>
            <a:off x="6816089" y="3886199"/>
            <a:ext cx="1257300" cy="1619250"/>
          </a:xfrm>
          <a:prstGeom prst="rect">
            <a:avLst/>
          </a:prstGeom>
        </p:spPr>
      </p:pic>
      <p:pic>
        <p:nvPicPr>
          <p:cNvPr id="8" name="Afbeelding 7">
            <a:extLst>
              <a:ext uri="{FF2B5EF4-FFF2-40B4-BE49-F238E27FC236}">
                <a16:creationId xmlns:a16="http://schemas.microsoft.com/office/drawing/2014/main" id="{C4C785FF-D8E3-B404-1B7E-D51FE3B77345}"/>
              </a:ext>
            </a:extLst>
          </p:cNvPr>
          <p:cNvPicPr>
            <a:picLocks noChangeAspect="1"/>
          </p:cNvPicPr>
          <p:nvPr/>
        </p:nvPicPr>
        <p:blipFill>
          <a:blip r:embed="rId6"/>
          <a:stretch>
            <a:fillRect/>
          </a:stretch>
        </p:blipFill>
        <p:spPr>
          <a:xfrm>
            <a:off x="5167311" y="4943475"/>
            <a:ext cx="1857375" cy="819150"/>
          </a:xfrm>
          <a:prstGeom prst="rect">
            <a:avLst/>
          </a:prstGeom>
        </p:spPr>
      </p:pic>
      <p:pic>
        <p:nvPicPr>
          <p:cNvPr id="9" name="Afbeelding 8">
            <a:extLst>
              <a:ext uri="{FF2B5EF4-FFF2-40B4-BE49-F238E27FC236}">
                <a16:creationId xmlns:a16="http://schemas.microsoft.com/office/drawing/2014/main" id="{C77F7233-4BF4-34DE-1259-7FFFF1D5E961}"/>
              </a:ext>
            </a:extLst>
          </p:cNvPr>
          <p:cNvPicPr>
            <a:picLocks noChangeAspect="1"/>
          </p:cNvPicPr>
          <p:nvPr/>
        </p:nvPicPr>
        <p:blipFill>
          <a:blip r:embed="rId7"/>
          <a:stretch>
            <a:fillRect/>
          </a:stretch>
        </p:blipFill>
        <p:spPr>
          <a:xfrm>
            <a:off x="4142960" y="3886199"/>
            <a:ext cx="1266825" cy="1628775"/>
          </a:xfrm>
          <a:prstGeom prst="rect">
            <a:avLst/>
          </a:prstGeom>
        </p:spPr>
      </p:pic>
      <p:pic>
        <p:nvPicPr>
          <p:cNvPr id="10" name="Afbeelding 9">
            <a:extLst>
              <a:ext uri="{FF2B5EF4-FFF2-40B4-BE49-F238E27FC236}">
                <a16:creationId xmlns:a16="http://schemas.microsoft.com/office/drawing/2014/main" id="{671EFA43-4B1E-4426-FC0E-001C006E56DC}"/>
              </a:ext>
            </a:extLst>
          </p:cNvPr>
          <p:cNvPicPr>
            <a:picLocks noChangeAspect="1"/>
          </p:cNvPicPr>
          <p:nvPr/>
        </p:nvPicPr>
        <p:blipFill>
          <a:blip r:embed="rId8"/>
          <a:stretch>
            <a:fillRect/>
          </a:stretch>
        </p:blipFill>
        <p:spPr>
          <a:xfrm>
            <a:off x="4153853" y="2195512"/>
            <a:ext cx="1266825" cy="1619250"/>
          </a:xfrm>
          <a:prstGeom prst="rect">
            <a:avLst/>
          </a:prstGeom>
        </p:spPr>
      </p:pic>
      <p:sp>
        <p:nvSpPr>
          <p:cNvPr id="12" name="Tekstvak 11">
            <a:extLst>
              <a:ext uri="{FF2B5EF4-FFF2-40B4-BE49-F238E27FC236}">
                <a16:creationId xmlns:a16="http://schemas.microsoft.com/office/drawing/2014/main" id="{8A331DF1-AC53-875C-005E-CE5A2AAD155B}"/>
              </a:ext>
            </a:extLst>
          </p:cNvPr>
          <p:cNvSpPr txBox="1"/>
          <p:nvPr/>
        </p:nvSpPr>
        <p:spPr>
          <a:xfrm>
            <a:off x="8405172" y="192848"/>
            <a:ext cx="3469283" cy="369332"/>
          </a:xfrm>
          <a:prstGeom prst="rect">
            <a:avLst/>
          </a:prstGeom>
          <a:noFill/>
        </p:spPr>
        <p:txBody>
          <a:bodyPr wrap="none" rtlCol="0">
            <a:spAutoFit/>
          </a:bodyPr>
          <a:lstStyle/>
          <a:p>
            <a:r>
              <a:rPr lang="nl-NL"/>
              <a:t>Meerjarenbeleidsplan 2025-2027</a:t>
            </a:r>
          </a:p>
        </p:txBody>
      </p:sp>
      <p:pic>
        <p:nvPicPr>
          <p:cNvPr id="13" name="Afbeelding 12">
            <a:extLst>
              <a:ext uri="{FF2B5EF4-FFF2-40B4-BE49-F238E27FC236}">
                <a16:creationId xmlns:a16="http://schemas.microsoft.com/office/drawing/2014/main" id="{6BCA4F7D-2E27-102C-3170-331BBF4916E8}"/>
              </a:ext>
            </a:extLst>
          </p:cNvPr>
          <p:cNvPicPr>
            <a:picLocks noChangeAspect="1"/>
          </p:cNvPicPr>
          <p:nvPr/>
        </p:nvPicPr>
        <p:blipFill>
          <a:blip r:embed="rId9"/>
          <a:stretch>
            <a:fillRect/>
          </a:stretch>
        </p:blipFill>
        <p:spPr>
          <a:xfrm>
            <a:off x="-123620" y="-201229"/>
            <a:ext cx="2770458" cy="1846451"/>
          </a:xfrm>
          <a:prstGeom prst="rect">
            <a:avLst/>
          </a:prstGeom>
        </p:spPr>
      </p:pic>
      <p:sp>
        <p:nvSpPr>
          <p:cNvPr id="21" name="Tekstvak 20">
            <a:extLst>
              <a:ext uri="{FF2B5EF4-FFF2-40B4-BE49-F238E27FC236}">
                <a16:creationId xmlns:a16="http://schemas.microsoft.com/office/drawing/2014/main" id="{B39D98C9-431C-602E-61B4-BE289E34CD4B}"/>
              </a:ext>
            </a:extLst>
          </p:cNvPr>
          <p:cNvSpPr txBox="1"/>
          <p:nvPr/>
        </p:nvSpPr>
        <p:spPr>
          <a:xfrm>
            <a:off x="1261609" y="5305006"/>
            <a:ext cx="2794938" cy="830997"/>
          </a:xfrm>
          <a:prstGeom prst="rect">
            <a:avLst/>
          </a:prstGeom>
          <a:noFill/>
          <a:ln w="25400">
            <a:solidFill>
              <a:srgbClr val="92D050"/>
            </a:solidFill>
          </a:ln>
        </p:spPr>
        <p:txBody>
          <a:bodyPr wrap="square">
            <a:spAutoFit/>
          </a:bodyPr>
          <a:lstStyle/>
          <a:p>
            <a:r>
              <a:rPr lang="nl-NL" sz="1200" b="1">
                <a:latin typeface="Calibri Light" panose="020F0302020204030204" pitchFamily="34" charset="0"/>
                <a:cs typeface="Calibri Light" panose="020F0302020204030204" pitchFamily="34" charset="0"/>
              </a:rPr>
              <a:t>Inzicht</a:t>
            </a:r>
            <a:r>
              <a:rPr lang="nl-NL" sz="1200" b="1"/>
              <a:t> in ontwikkelingen binnen de vrijwilligers groep </a:t>
            </a:r>
            <a:r>
              <a:rPr lang="nl-NL" sz="1200"/>
              <a:t>Meetbaar door nieuwe dashboard n.a.v. vragenlijst jaargesprek en input klankbordgroep.</a:t>
            </a:r>
          </a:p>
        </p:txBody>
      </p:sp>
      <p:sp>
        <p:nvSpPr>
          <p:cNvPr id="23" name="Tekstvak 22">
            <a:extLst>
              <a:ext uri="{FF2B5EF4-FFF2-40B4-BE49-F238E27FC236}">
                <a16:creationId xmlns:a16="http://schemas.microsoft.com/office/drawing/2014/main" id="{938B3A69-4437-D186-CDC1-48843773CD77}"/>
              </a:ext>
            </a:extLst>
          </p:cNvPr>
          <p:cNvSpPr txBox="1"/>
          <p:nvPr/>
        </p:nvSpPr>
        <p:spPr>
          <a:xfrm>
            <a:off x="6773763" y="858530"/>
            <a:ext cx="3761404" cy="646331"/>
          </a:xfrm>
          <a:prstGeom prst="rect">
            <a:avLst/>
          </a:prstGeom>
          <a:noFill/>
          <a:ln w="25400">
            <a:solidFill>
              <a:srgbClr val="71409A"/>
            </a:solidFill>
          </a:ln>
        </p:spPr>
        <p:txBody>
          <a:bodyPr wrap="square">
            <a:spAutoFit/>
          </a:bodyPr>
          <a:lstStyle/>
          <a:p>
            <a:pPr algn="ctr"/>
            <a:r>
              <a:rPr lang="nl-NL" sz="1200" b="1">
                <a:latin typeface="Calibri Light" panose="020F0302020204030204" pitchFamily="34" charset="0"/>
                <a:cs typeface="Calibri Light" panose="020F0302020204030204" pitchFamily="34" charset="0"/>
              </a:rPr>
              <a:t>Werken vanuit de kernwaarde huiselijkheid, respect en veiligheid. </a:t>
            </a:r>
            <a:r>
              <a:rPr lang="nl-NL" sz="1200">
                <a:latin typeface="Calibri Light" panose="020F0302020204030204" pitchFamily="34" charset="0"/>
                <a:cs typeface="Calibri Light" panose="020F0302020204030204" pitchFamily="34" charset="0"/>
              </a:rPr>
              <a:t>Meetbaar door gesprekken met bewoners en resultaten nazorg enquête.</a:t>
            </a:r>
          </a:p>
        </p:txBody>
      </p:sp>
      <p:sp>
        <p:nvSpPr>
          <p:cNvPr id="25" name="Tekstvak 24">
            <a:extLst>
              <a:ext uri="{FF2B5EF4-FFF2-40B4-BE49-F238E27FC236}">
                <a16:creationId xmlns:a16="http://schemas.microsoft.com/office/drawing/2014/main" id="{3097F9FF-4A86-5907-76F4-3A0ABE217722}"/>
              </a:ext>
            </a:extLst>
          </p:cNvPr>
          <p:cNvSpPr txBox="1"/>
          <p:nvPr/>
        </p:nvSpPr>
        <p:spPr>
          <a:xfrm>
            <a:off x="8617777" y="3327704"/>
            <a:ext cx="2938293" cy="830997"/>
          </a:xfrm>
          <a:prstGeom prst="rect">
            <a:avLst/>
          </a:prstGeom>
          <a:noFill/>
          <a:ln w="25400">
            <a:solidFill>
              <a:srgbClr val="E7980B"/>
            </a:solidFill>
          </a:ln>
        </p:spPr>
        <p:txBody>
          <a:bodyPr wrap="square">
            <a:spAutoFit/>
          </a:bodyPr>
          <a:lstStyle/>
          <a:p>
            <a:pPr algn="ctr"/>
            <a:r>
              <a:rPr lang="nl-NL" sz="1200" b="1">
                <a:latin typeface="Calibri Light" panose="020F0302020204030204" pitchFamily="34" charset="0"/>
                <a:cs typeface="Calibri Light" panose="020F0302020204030204" pitchFamily="34" charset="0"/>
              </a:rPr>
              <a:t>De juiste ondersteuning kunnen bieden aan bewoners en naasten</a:t>
            </a:r>
            <a:r>
              <a:rPr lang="nl-NL" sz="1200">
                <a:latin typeface="Calibri Light" panose="020F0302020204030204" pitchFamily="34" charset="0"/>
                <a:cs typeface="Calibri Light" panose="020F0302020204030204" pitchFamily="34" charset="0"/>
              </a:rPr>
              <a:t>. Meetbaar door animo voor de trainingen en terugkoppeling in jaargesprekken (dashboard).</a:t>
            </a:r>
          </a:p>
        </p:txBody>
      </p:sp>
      <p:sp>
        <p:nvSpPr>
          <p:cNvPr id="27" name="Tekstvak 26">
            <a:extLst>
              <a:ext uri="{FF2B5EF4-FFF2-40B4-BE49-F238E27FC236}">
                <a16:creationId xmlns:a16="http://schemas.microsoft.com/office/drawing/2014/main" id="{F9DD97F6-4E42-53BF-BCBF-3959F9956CB3}"/>
              </a:ext>
            </a:extLst>
          </p:cNvPr>
          <p:cNvSpPr txBox="1"/>
          <p:nvPr/>
        </p:nvSpPr>
        <p:spPr>
          <a:xfrm>
            <a:off x="4397775" y="5800337"/>
            <a:ext cx="3160616" cy="646331"/>
          </a:xfrm>
          <a:prstGeom prst="rect">
            <a:avLst/>
          </a:prstGeom>
          <a:noFill/>
          <a:ln w="25400">
            <a:solidFill>
              <a:srgbClr val="FFD757"/>
            </a:solidFill>
          </a:ln>
        </p:spPr>
        <p:txBody>
          <a:bodyPr wrap="square">
            <a:spAutoFit/>
          </a:bodyPr>
          <a:lstStyle/>
          <a:p>
            <a:pPr algn="ctr"/>
            <a:r>
              <a:rPr lang="nl-NL" sz="1200" b="1">
                <a:latin typeface="Calibri Light" panose="020F0302020204030204" pitchFamily="34" charset="0"/>
                <a:cs typeface="Calibri Light" panose="020F0302020204030204" pitchFamily="34" charset="0"/>
              </a:rPr>
              <a:t>Bewoner en naaste afgestemd ondersteunen </a:t>
            </a:r>
            <a:r>
              <a:rPr lang="nl-NL" sz="1200">
                <a:latin typeface="Calibri Light" panose="020F0302020204030204" pitchFamily="34" charset="0"/>
                <a:cs typeface="Calibri Light" panose="020F0302020204030204" pitchFamily="34" charset="0"/>
              </a:rPr>
              <a:t>Meetbaar door gesprekken met bewoners en resultaten nazorg enquête. </a:t>
            </a:r>
          </a:p>
        </p:txBody>
      </p:sp>
      <p:sp>
        <p:nvSpPr>
          <p:cNvPr id="29" name="Tekstvak 28">
            <a:extLst>
              <a:ext uri="{FF2B5EF4-FFF2-40B4-BE49-F238E27FC236}">
                <a16:creationId xmlns:a16="http://schemas.microsoft.com/office/drawing/2014/main" id="{0778EAF9-A9BE-1AE6-0A81-239101EBF73C}"/>
              </a:ext>
            </a:extLst>
          </p:cNvPr>
          <p:cNvSpPr txBox="1"/>
          <p:nvPr/>
        </p:nvSpPr>
        <p:spPr>
          <a:xfrm>
            <a:off x="8004991" y="1900624"/>
            <a:ext cx="3074378" cy="646331"/>
          </a:xfrm>
          <a:prstGeom prst="rect">
            <a:avLst/>
          </a:prstGeom>
          <a:noFill/>
          <a:ln w="25400">
            <a:solidFill>
              <a:srgbClr val="FF3399"/>
            </a:solidFill>
          </a:ln>
        </p:spPr>
        <p:txBody>
          <a:bodyPr wrap="square">
            <a:spAutoFit/>
          </a:bodyPr>
          <a:lstStyle/>
          <a:p>
            <a:pPr algn="ctr"/>
            <a:r>
              <a:rPr lang="nl-NL" sz="1200" b="1">
                <a:latin typeface="Calibri Light" panose="020F0302020204030204" pitchFamily="34" charset="0"/>
                <a:cs typeface="Calibri Light" panose="020F0302020204030204" pitchFamily="34" charset="0"/>
              </a:rPr>
              <a:t>Optimale zorg bieden aan bewoners en hun naasten</a:t>
            </a:r>
            <a:r>
              <a:rPr lang="nl-NL" sz="1200">
                <a:latin typeface="Calibri Light" panose="020F0302020204030204" pitchFamily="34" charset="0"/>
                <a:cs typeface="Calibri Light" panose="020F0302020204030204" pitchFamily="34" charset="0"/>
              </a:rPr>
              <a:t>. Toetsen door terugkoppeling in nazorg gesprekken en enquête.</a:t>
            </a:r>
          </a:p>
        </p:txBody>
      </p:sp>
      <p:sp>
        <p:nvSpPr>
          <p:cNvPr id="31" name="Tekstvak 30">
            <a:extLst>
              <a:ext uri="{FF2B5EF4-FFF2-40B4-BE49-F238E27FC236}">
                <a16:creationId xmlns:a16="http://schemas.microsoft.com/office/drawing/2014/main" id="{2A3B2C05-821A-9880-617F-D246FC162657}"/>
              </a:ext>
            </a:extLst>
          </p:cNvPr>
          <p:cNvSpPr txBox="1"/>
          <p:nvPr/>
        </p:nvSpPr>
        <p:spPr>
          <a:xfrm>
            <a:off x="3066501" y="625401"/>
            <a:ext cx="3287598" cy="830997"/>
          </a:xfrm>
          <a:prstGeom prst="rect">
            <a:avLst/>
          </a:prstGeom>
          <a:noFill/>
          <a:ln w="25400">
            <a:solidFill>
              <a:srgbClr val="1387CF"/>
            </a:solidFill>
          </a:ln>
        </p:spPr>
        <p:txBody>
          <a:bodyPr wrap="square">
            <a:spAutoFit/>
          </a:bodyPr>
          <a:lstStyle/>
          <a:p>
            <a:r>
              <a:rPr lang="nl-NL" sz="1200" b="1">
                <a:latin typeface="Calibri Light" panose="020F0302020204030204" pitchFamily="34" charset="0"/>
                <a:cs typeface="Calibri Light" panose="020F0302020204030204" pitchFamily="34" charset="0"/>
              </a:rPr>
              <a:t>Optimaliseren van rolverdeling tussen bestuur en manager om een betrokken bestuur op afstand te vormen </a:t>
            </a:r>
            <a:r>
              <a:rPr lang="nl-NL" sz="1200">
                <a:latin typeface="Calibri Light" panose="020F0302020204030204" pitchFamily="34" charset="0"/>
                <a:cs typeface="Calibri Light" panose="020F0302020204030204" pitchFamily="34" charset="0"/>
              </a:rPr>
              <a:t>meetbaar door jaarlijkse toetsing tijdens overleg.</a:t>
            </a:r>
          </a:p>
        </p:txBody>
      </p:sp>
      <p:sp>
        <p:nvSpPr>
          <p:cNvPr id="33" name="Tekstvak 32">
            <a:extLst>
              <a:ext uri="{FF2B5EF4-FFF2-40B4-BE49-F238E27FC236}">
                <a16:creationId xmlns:a16="http://schemas.microsoft.com/office/drawing/2014/main" id="{562811E0-150B-1811-1383-0DECAF29DA19}"/>
              </a:ext>
            </a:extLst>
          </p:cNvPr>
          <p:cNvSpPr txBox="1"/>
          <p:nvPr/>
        </p:nvSpPr>
        <p:spPr>
          <a:xfrm>
            <a:off x="402597" y="2379302"/>
            <a:ext cx="3287598" cy="830997"/>
          </a:xfrm>
          <a:prstGeom prst="rect">
            <a:avLst/>
          </a:prstGeom>
          <a:noFill/>
          <a:ln w="25400">
            <a:solidFill>
              <a:srgbClr val="1387CF"/>
            </a:solidFill>
          </a:ln>
        </p:spPr>
        <p:txBody>
          <a:bodyPr wrap="square">
            <a:spAutoFit/>
          </a:bodyPr>
          <a:lstStyle/>
          <a:p>
            <a:r>
              <a:rPr lang="nl-NL" sz="1200" b="1">
                <a:latin typeface="Calibri Light" panose="020F0302020204030204" pitchFamily="34" charset="0"/>
                <a:cs typeface="Calibri Light" panose="020F0302020204030204" pitchFamily="34" charset="0"/>
              </a:rPr>
              <a:t>Strategie ontwikkelen op toekomstige ontwikkelingen </a:t>
            </a:r>
            <a:r>
              <a:rPr lang="nl-NL" sz="1200">
                <a:latin typeface="Calibri Light" panose="020F0302020204030204" pitchFamily="34" charset="0"/>
                <a:cs typeface="Calibri Light" panose="020F0302020204030204" pitchFamily="34" charset="0"/>
              </a:rPr>
              <a:t>Meetbaar door ontwikkelingen vergoeding thuiszorg organisaties, aantallen opnames en wachtlijst en VWS-subsidie.</a:t>
            </a:r>
          </a:p>
        </p:txBody>
      </p:sp>
      <p:sp>
        <p:nvSpPr>
          <p:cNvPr id="35" name="Tekstvak 34">
            <a:extLst>
              <a:ext uri="{FF2B5EF4-FFF2-40B4-BE49-F238E27FC236}">
                <a16:creationId xmlns:a16="http://schemas.microsoft.com/office/drawing/2014/main" id="{D8E936B5-CD21-AAA9-D555-45A855D8CB60}"/>
              </a:ext>
            </a:extLst>
          </p:cNvPr>
          <p:cNvSpPr txBox="1"/>
          <p:nvPr/>
        </p:nvSpPr>
        <p:spPr>
          <a:xfrm>
            <a:off x="1054332" y="1647966"/>
            <a:ext cx="3714138" cy="646331"/>
          </a:xfrm>
          <a:prstGeom prst="rect">
            <a:avLst/>
          </a:prstGeom>
          <a:noFill/>
          <a:ln w="25400">
            <a:solidFill>
              <a:srgbClr val="1387CF"/>
            </a:solidFill>
          </a:ln>
        </p:spPr>
        <p:txBody>
          <a:bodyPr wrap="square">
            <a:spAutoFit/>
          </a:bodyPr>
          <a:lstStyle/>
          <a:p>
            <a:r>
              <a:rPr lang="nl-NL" sz="1200" b="1">
                <a:latin typeface="Calibri Light" panose="020F0302020204030204" pitchFamily="34" charset="0"/>
                <a:cs typeface="Calibri Light" panose="020F0302020204030204" pitchFamily="34" charset="0"/>
              </a:rPr>
              <a:t>Voldoen aan de vraag naar hospicebedden in de toekomst </a:t>
            </a:r>
            <a:r>
              <a:rPr lang="nl-NL" sz="1200">
                <a:latin typeface="Calibri Light" panose="020F0302020204030204" pitchFamily="34" charset="0"/>
                <a:cs typeface="Calibri Light" panose="020F0302020204030204" pitchFamily="34" charset="0"/>
              </a:rPr>
              <a:t>meetbaar door bezetting en aantal aanmeldingen op de wachtlijst.</a:t>
            </a:r>
          </a:p>
        </p:txBody>
      </p:sp>
      <p:sp>
        <p:nvSpPr>
          <p:cNvPr id="37" name="Tekstvak 36">
            <a:extLst>
              <a:ext uri="{FF2B5EF4-FFF2-40B4-BE49-F238E27FC236}">
                <a16:creationId xmlns:a16="http://schemas.microsoft.com/office/drawing/2014/main" id="{DF12DD2F-7157-F9AD-D18E-EA2921610FEA}"/>
              </a:ext>
            </a:extLst>
          </p:cNvPr>
          <p:cNvSpPr txBox="1"/>
          <p:nvPr/>
        </p:nvSpPr>
        <p:spPr>
          <a:xfrm>
            <a:off x="374147" y="3745294"/>
            <a:ext cx="3597734" cy="830997"/>
          </a:xfrm>
          <a:prstGeom prst="rect">
            <a:avLst/>
          </a:prstGeom>
          <a:noFill/>
          <a:ln w="25400">
            <a:solidFill>
              <a:srgbClr val="1387CF"/>
            </a:solidFill>
          </a:ln>
        </p:spPr>
        <p:txBody>
          <a:bodyPr wrap="square">
            <a:spAutoFit/>
          </a:bodyPr>
          <a:lstStyle/>
          <a:p>
            <a:r>
              <a:rPr lang="nl-NL" sz="1200" b="1">
                <a:latin typeface="Calibri Light" panose="020F0302020204030204" pitchFamily="34" charset="0"/>
                <a:cs typeface="Calibri Light" panose="020F0302020204030204" pitchFamily="34" charset="0"/>
              </a:rPr>
              <a:t>Drempel verlagen en vindbaar zijn voor mogelijke bewoners, vrijwilligers en donateurs. Communicatie extern en intern afgestemd op behoefte </a:t>
            </a:r>
            <a:r>
              <a:rPr lang="nl-NL" sz="1200">
                <a:latin typeface="Calibri Light" panose="020F0302020204030204" pitchFamily="34" charset="0"/>
                <a:cs typeface="Calibri Light" panose="020F0302020204030204" pitchFamily="34" charset="0"/>
              </a:rPr>
              <a:t>Meetbaar maken door het opleveren van een communicatieplan.</a:t>
            </a:r>
          </a:p>
        </p:txBody>
      </p:sp>
      <p:sp>
        <p:nvSpPr>
          <p:cNvPr id="39" name="Tekstvak 38">
            <a:extLst>
              <a:ext uri="{FF2B5EF4-FFF2-40B4-BE49-F238E27FC236}">
                <a16:creationId xmlns:a16="http://schemas.microsoft.com/office/drawing/2014/main" id="{C191492B-E68B-2D2D-C3F3-1A5F1B4EAC6E}"/>
              </a:ext>
            </a:extLst>
          </p:cNvPr>
          <p:cNvSpPr txBox="1"/>
          <p:nvPr/>
        </p:nvSpPr>
        <p:spPr>
          <a:xfrm>
            <a:off x="8029849" y="5262200"/>
            <a:ext cx="3160616" cy="1015663"/>
          </a:xfrm>
          <a:prstGeom prst="rect">
            <a:avLst/>
          </a:prstGeom>
          <a:noFill/>
          <a:ln w="25400">
            <a:solidFill>
              <a:srgbClr val="FFD757"/>
            </a:solidFill>
          </a:ln>
        </p:spPr>
        <p:txBody>
          <a:bodyPr wrap="square">
            <a:spAutoFit/>
          </a:bodyPr>
          <a:lstStyle/>
          <a:p>
            <a:pPr algn="ctr"/>
            <a:r>
              <a:rPr lang="nl-NL" sz="1200" b="1">
                <a:latin typeface="Calibri Light" panose="020F0302020204030204" pitchFamily="34" charset="0"/>
                <a:cs typeface="Calibri Light" panose="020F0302020204030204" pitchFamily="34" charset="0"/>
              </a:rPr>
              <a:t>Bijdrage aan het verbeteren van  palliatieve zorg en proactieve zorgplanning </a:t>
            </a:r>
            <a:r>
              <a:rPr lang="nl-NL" sz="1200">
                <a:latin typeface="Calibri Light" panose="020F0302020204030204" pitchFamily="34" charset="0"/>
                <a:cs typeface="Calibri Light" panose="020F0302020204030204" pitchFamily="34" charset="0"/>
              </a:rPr>
              <a:t>Meetbaar door aantal stages en deelname in NPZ (beleidsgroep en versterken hospice zorg), VPTZ (lerend netwerk en klankbord bijna thuis huizen)</a:t>
            </a:r>
          </a:p>
        </p:txBody>
      </p:sp>
      <p:sp>
        <p:nvSpPr>
          <p:cNvPr id="15" name="Tekstvak 14">
            <a:extLst>
              <a:ext uri="{FF2B5EF4-FFF2-40B4-BE49-F238E27FC236}">
                <a16:creationId xmlns:a16="http://schemas.microsoft.com/office/drawing/2014/main" id="{DC00CEB3-6FB5-1BC8-FEC5-01FFFB29EA2D}"/>
              </a:ext>
            </a:extLst>
          </p:cNvPr>
          <p:cNvSpPr txBox="1"/>
          <p:nvPr/>
        </p:nvSpPr>
        <p:spPr>
          <a:xfrm>
            <a:off x="8431272" y="4387285"/>
            <a:ext cx="2938293" cy="646331"/>
          </a:xfrm>
          <a:prstGeom prst="rect">
            <a:avLst/>
          </a:prstGeom>
          <a:noFill/>
          <a:ln w="25400">
            <a:solidFill>
              <a:srgbClr val="E7980B"/>
            </a:solidFill>
          </a:ln>
        </p:spPr>
        <p:txBody>
          <a:bodyPr wrap="square">
            <a:spAutoFit/>
          </a:bodyPr>
          <a:lstStyle/>
          <a:p>
            <a:pPr algn="ctr"/>
            <a:r>
              <a:rPr lang="nl-NL" sz="1200" b="1">
                <a:latin typeface="Calibri Light" panose="020F0302020204030204" pitchFamily="34" charset="0"/>
                <a:cs typeface="Calibri Light" panose="020F0302020204030204" pitchFamily="34" charset="0"/>
              </a:rPr>
              <a:t>Goede bezetting van vrijwilligers behouden </a:t>
            </a:r>
            <a:r>
              <a:rPr lang="nl-NL" sz="1200">
                <a:latin typeface="Calibri Light" panose="020F0302020204030204" pitchFamily="34" charset="0"/>
                <a:cs typeface="Calibri Light" panose="020F0302020204030204" pitchFamily="34" charset="0"/>
              </a:rPr>
              <a:t>Meetbaar door nieuwe en verloop van vrijwilligers aantal open diensten</a:t>
            </a:r>
          </a:p>
        </p:txBody>
      </p:sp>
      <p:pic>
        <p:nvPicPr>
          <p:cNvPr id="17" name="Afbeelding 16">
            <a:extLst>
              <a:ext uri="{FF2B5EF4-FFF2-40B4-BE49-F238E27FC236}">
                <a16:creationId xmlns:a16="http://schemas.microsoft.com/office/drawing/2014/main" id="{5D3B13E2-80D6-910D-EDE0-9D3010ED8DAA}"/>
              </a:ext>
            </a:extLst>
          </p:cNvPr>
          <p:cNvPicPr>
            <a:picLocks noChangeAspect="1"/>
          </p:cNvPicPr>
          <p:nvPr/>
        </p:nvPicPr>
        <p:blipFill>
          <a:blip r:embed="rId10"/>
          <a:stretch>
            <a:fillRect/>
          </a:stretch>
        </p:blipFill>
        <p:spPr>
          <a:xfrm>
            <a:off x="5491712" y="1662822"/>
            <a:ext cx="1234547" cy="205758"/>
          </a:xfrm>
          <a:prstGeom prst="rect">
            <a:avLst/>
          </a:prstGeom>
        </p:spPr>
      </p:pic>
    </p:spTree>
    <p:extLst>
      <p:ext uri="{BB962C8B-B14F-4D97-AF65-F5344CB8AC3E}">
        <p14:creationId xmlns:p14="http://schemas.microsoft.com/office/powerpoint/2010/main" val="75737575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5AB3262D7BAE479CFCE82E7F540721" ma:contentTypeVersion="18" ma:contentTypeDescription="Een nieuw document maken." ma:contentTypeScope="" ma:versionID="f80581a85ff4126c5d5c27e05297290a">
  <xsd:schema xmlns:xsd="http://www.w3.org/2001/XMLSchema" xmlns:xs="http://www.w3.org/2001/XMLSchema" xmlns:p="http://schemas.microsoft.com/office/2006/metadata/properties" xmlns:ns2="0fd64c2a-1b1a-4d86-be35-e1b6b61cea9e" xmlns:ns3="42dc267c-60e7-4011-949a-1563bb726964" targetNamespace="http://schemas.microsoft.com/office/2006/metadata/properties" ma:root="true" ma:fieldsID="91d5472e0633b96ee5d6cc9dcefb18de" ns2:_="" ns3:_="">
    <xsd:import namespace="0fd64c2a-1b1a-4d86-be35-e1b6b61cea9e"/>
    <xsd:import namespace="42dc267c-60e7-4011-949a-1563bb72696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d64c2a-1b1a-4d86-be35-e1b6b61cea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f7852f9f-3bb8-4f63-8b38-6f2e7c14517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dc267c-60e7-4011-949a-1563bb726964"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32c8f49c-f5ec-436a-87fb-b4f10378f5a7}" ma:internalName="TaxCatchAll" ma:showField="CatchAllData" ma:web="42dc267c-60e7-4011-949a-1563bb7269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fd64c2a-1b1a-4d86-be35-e1b6b61cea9e">
      <Terms xmlns="http://schemas.microsoft.com/office/infopath/2007/PartnerControls"/>
    </lcf76f155ced4ddcb4097134ff3c332f>
    <TaxCatchAll xmlns="42dc267c-60e7-4011-949a-1563bb726964" xsi:nil="true"/>
    <SharedWithUsers xmlns="42dc267c-60e7-4011-949a-1563bb726964">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21B925-D02A-4305-AD04-302A199DEB5D}"/>
</file>

<file path=customXml/itemProps2.xml><?xml version="1.0" encoding="utf-8"?>
<ds:datastoreItem xmlns:ds="http://schemas.openxmlformats.org/officeDocument/2006/customXml" ds:itemID="{D033C785-3091-47B3-B695-0977508B17F0}">
  <ds:schemaRefs>
    <ds:schemaRef ds:uri="0fd64c2a-1b1a-4d86-be35-e1b6b61cea9e"/>
    <ds:schemaRef ds:uri="42dc267c-60e7-4011-949a-1563bb726964"/>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632C8F9-0AE8-47C5-8549-2470F1E11A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566</Words>
  <Application>Microsoft Office PowerPoint</Application>
  <PresentationFormat>Breedbeeld</PresentationFormat>
  <Paragraphs>31</Paragraphs>
  <Slides>3</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vt:i4>
      </vt:variant>
    </vt:vector>
  </HeadingPairs>
  <TitlesOfParts>
    <vt:vector size="8" baseType="lpstr">
      <vt:lpstr>Aptos</vt:lpstr>
      <vt:lpstr>Aptos Display</vt:lpstr>
      <vt:lpstr>Arial</vt:lpstr>
      <vt:lpstr>Calibri Light</vt:lpstr>
      <vt:lpstr>Kantoorthema</vt:lpstr>
      <vt:lpstr>Zonder drempel een veilig, huiselijk, respectvol “bijna thuis huis” bieden waar bewoners en hun naasten centraal staan in de laatste fase van het leven.   Door goede afstemming tussen alle betrokkenen is de ondersteuning optimaal zodat de focus mag verschuiven van patiënt zijn en zorgen voor, naar de mens weer echt zien en “leven” toevoegen aan de dagen.</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Annemiek Deunhouwer</dc:creator>
  <cp:lastModifiedBy>Annemiek Deunhouwer</cp:lastModifiedBy>
  <cp:revision>2</cp:revision>
  <cp:lastPrinted>2025-02-13T13:19:21Z</cp:lastPrinted>
  <dcterms:created xsi:type="dcterms:W3CDTF">2025-02-13T10:57:23Z</dcterms:created>
  <dcterms:modified xsi:type="dcterms:W3CDTF">2025-06-10T09:47:37Z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0x0101001D5AB3262D7BAE479CFCE82E7F540721</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